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314" r:id="rId4"/>
    <p:sldId id="286" r:id="rId5"/>
    <p:sldId id="270" r:id="rId6"/>
    <p:sldId id="267" r:id="rId7"/>
    <p:sldId id="312" r:id="rId8"/>
    <p:sldId id="311" r:id="rId9"/>
    <p:sldId id="288" r:id="rId10"/>
    <p:sldId id="290" r:id="rId11"/>
    <p:sldId id="289" r:id="rId12"/>
    <p:sldId id="292" r:id="rId13"/>
    <p:sldId id="294" r:id="rId14"/>
    <p:sldId id="313" r:id="rId15"/>
    <p:sldId id="299" r:id="rId16"/>
    <p:sldId id="296" r:id="rId17"/>
    <p:sldId id="293" r:id="rId18"/>
    <p:sldId id="302" r:id="rId19"/>
    <p:sldId id="305" r:id="rId20"/>
    <p:sldId id="308" r:id="rId21"/>
    <p:sldId id="309" r:id="rId22"/>
    <p:sldId id="310" r:id="rId23"/>
    <p:sldId id="283" r:id="rId24"/>
  </p:sldIdLst>
  <p:sldSz cx="18288000" cy="10287000"/>
  <p:notesSz cx="6858000" cy="9144000"/>
  <p:embeddedFontLst>
    <p:embeddedFont>
      <p:font typeface="HY궁서B" panose="0203060000010101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Forum" panose="020B0600000101010101" charset="0"/>
      <p:regular r:id="rId38"/>
    </p:embeddedFont>
    <p:embeddedFont>
      <p:font typeface="Open Sauce Light" panose="020B0600000101010101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959"/>
    <a:srgbClr val="ABB194"/>
    <a:srgbClr val="DEB76C"/>
    <a:srgbClr val="342C2A"/>
    <a:srgbClr val="DE6C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634450-C301-7B46-A24E-C9E2344884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6B023F-979B-78D0-5304-A897CA86B5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F3639-C563-4F0F-BEC5-B5741026B3EF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74DC17-EBA8-44B0-BA12-2ACF78D1E7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D12EC-B67C-CAE7-E523-C2379B736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1426D-6D60-4F32-B4CC-732321E257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82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F3E6F-03EE-4A3B-B1E2-43E2FE16C7C7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D9BBD-8783-4AAB-B862-304FA39C06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0332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D9BBD-8783-4AAB-B862-304FA39C06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6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3FA5-1DF9-4AC6-8265-EDFE9DCD35D8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B6A2B-636E-4773-8D86-D4CCC137A177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0C87-818E-4AC4-9291-0C3F824B3FC2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2BD31-FBDF-458B-BC5D-8BB2F6F37ED3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7410-B525-41A5-AAB3-4DB7CBA7406E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30A1F-E700-42A1-8089-5FDA392028C8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59503-97D8-4D11-9F8C-4A97C05A06B5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2CB93-FC99-48A2-9385-5189B677E8A6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8FA9-3EB2-4742-84EE-208FA9188716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DD77-80A4-4D91-A258-71D0065C2F71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B223-1C75-4E80-9270-A623F2EAC432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E63D3-30BC-4DD6-9B14-57E747E6369F}" type="datetime1">
              <a:rPr lang="en-US" altLang="ko-KR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5393" y="4076700"/>
            <a:ext cx="13657214" cy="145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  <a:spcBef>
                <a:spcPct val="0"/>
              </a:spcBef>
            </a:pPr>
            <a:r>
              <a:rPr lang="ko-KR" altLang="en-US" sz="10000" b="1" dirty="0">
                <a:solidFill>
                  <a:srgbClr val="FFFFFF"/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궁서B" panose="02030600000101010101" pitchFamily="18" charset="-127"/>
                <a:ea typeface="HY궁서B" panose="02030600000101010101" pitchFamily="18" charset="-127"/>
              </a:rPr>
              <a:t>酒</a:t>
            </a:r>
            <a:r>
              <a:rPr lang="ko-KR" altLang="en-US" sz="10000" dirty="0">
                <a:solidFill>
                  <a:srgbClr val="FFFFFF"/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궁서B" panose="02030600000101010101" pitchFamily="18" charset="-127"/>
                <a:ea typeface="HY궁서B" panose="02030600000101010101" pitchFamily="18" charset="-127"/>
              </a:rPr>
              <a:t>도 </a:t>
            </a:r>
            <a:r>
              <a:rPr lang="en-US" altLang="ko-KR" sz="7000" dirty="0">
                <a:solidFill>
                  <a:srgbClr val="FFFFFF"/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궁서B" panose="02030600000101010101" pitchFamily="18" charset="-127"/>
                <a:ea typeface="HY궁서B" panose="02030600000101010101" pitchFamily="18" charset="-127"/>
              </a:rPr>
              <a:t>: </a:t>
            </a:r>
            <a:r>
              <a:rPr lang="ko-KR" altLang="en-US" sz="7000" dirty="0">
                <a:solidFill>
                  <a:srgbClr val="FFFFFF"/>
                </a:solidFill>
                <a:effectLst>
                  <a:outerShdw blurRad="177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궁서B" panose="02030600000101010101" pitchFamily="18" charset="-127"/>
                <a:ea typeface="HY궁서B" panose="02030600000101010101" pitchFamily="18" charset="-127"/>
              </a:rPr>
              <a:t>술의 길</a:t>
            </a:r>
            <a:endParaRPr lang="en-US" sz="7000" dirty="0">
              <a:solidFill>
                <a:srgbClr val="FFFFFF"/>
              </a:solidFill>
              <a:effectLst>
                <a:outerShdw blurRad="177800" dist="38100" dir="2700000" algn="tl" rotWithShape="0">
                  <a:prstClr val="black">
                    <a:alpha val="40000"/>
                  </a:prstClr>
                </a:outerShdw>
              </a:effectLst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18292" y="5778550"/>
            <a:ext cx="11251416" cy="51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ko-KR" altLang="en-US" sz="3000" dirty="0" err="1">
                <a:solidFill>
                  <a:srgbClr val="FFFFFF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머신러닝을</a:t>
            </a:r>
            <a:r>
              <a:rPr lang="ko-KR" altLang="en-US" sz="3000" dirty="0">
                <a:solidFill>
                  <a:srgbClr val="FFFFFF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이용한 </a:t>
            </a:r>
            <a:r>
              <a:rPr lang="ko-KR" altLang="en-US" sz="3000" dirty="0" err="1">
                <a:solidFill>
                  <a:srgbClr val="FFFFFF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전통주</a:t>
            </a:r>
            <a:r>
              <a:rPr lang="ko-KR" altLang="en-US" sz="3000" dirty="0">
                <a:solidFill>
                  <a:srgbClr val="FFFFFF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 추천 알고리즘 </a:t>
            </a:r>
            <a:endParaRPr lang="en-US" sz="3000" dirty="0">
              <a:solidFill>
                <a:srgbClr val="FFFFFF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539FF-6596-CB00-B138-9A7B6486C86F}"/>
              </a:ext>
            </a:extLst>
          </p:cNvPr>
          <p:cNvSpPr txBox="1"/>
          <p:nvPr/>
        </p:nvSpPr>
        <p:spPr>
          <a:xfrm>
            <a:off x="-685800" y="114300"/>
            <a:ext cx="6527016" cy="495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ko-KR" altLang="en-US" sz="2000" b="1" dirty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광주인공지능사관학교 </a:t>
            </a:r>
            <a:r>
              <a:rPr lang="ko-KR" altLang="en-US" sz="2000" b="1" dirty="0" err="1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클라우드과정</a:t>
            </a:r>
            <a:r>
              <a:rPr lang="ko-KR" altLang="en-US" sz="2000" b="1" dirty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27B5A-5402-3768-654E-67BCE2867BA3}"/>
              </a:ext>
            </a:extLst>
          </p:cNvPr>
          <p:cNvSpPr txBox="1"/>
          <p:nvPr/>
        </p:nvSpPr>
        <p:spPr>
          <a:xfrm>
            <a:off x="11353800" y="8801100"/>
            <a:ext cx="6527016" cy="1098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688"/>
              </a:lnSpc>
              <a:spcBef>
                <a:spcPct val="0"/>
              </a:spcBef>
            </a:pPr>
            <a:r>
              <a:rPr lang="en-US" altLang="ko-KR" sz="2000" b="1" dirty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ko-KR" altLang="en-US" sz="2000" b="1" dirty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들</a:t>
            </a:r>
            <a:endParaRPr lang="en-US" altLang="ko-KR" sz="2000" b="1" dirty="0">
              <a:solidFill>
                <a:srgbClr val="FFFFFF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r">
              <a:lnSpc>
                <a:spcPts val="4688"/>
              </a:lnSpc>
              <a:spcBef>
                <a:spcPct val="0"/>
              </a:spcBef>
            </a:pPr>
            <a:r>
              <a:rPr lang="ko-KR" altLang="en-US" sz="2000" b="1" dirty="0" err="1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이은솔</a:t>
            </a:r>
            <a:r>
              <a:rPr lang="en-US" altLang="ko-KR" sz="2000" b="1" dirty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2000" b="1" dirty="0" err="1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심유현</a:t>
            </a:r>
            <a:r>
              <a:rPr lang="ko-KR" altLang="en-US" sz="2000" b="1" dirty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2000" b="1" dirty="0" err="1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구자룡</a:t>
            </a:r>
            <a:r>
              <a:rPr lang="ko-KR" altLang="en-US" sz="2000" b="1" dirty="0">
                <a:solidFill>
                  <a:srgbClr val="FFFF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박진수  박상희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C47AFA-E75F-3E36-45B5-CFB72FBB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02262" y="1801021"/>
            <a:ext cx="7703092" cy="375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76400" y="1104900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ko-KR" altLang="en-US" sz="3200" b="1" dirty="0" err="1">
                <a:solidFill>
                  <a:srgbClr val="727959"/>
                </a:solidFill>
                <a:latin typeface="Forum"/>
              </a:rPr>
              <a:t>전통주</a:t>
            </a:r>
            <a:r>
              <a:rPr lang="ko-KR" altLang="en-US" sz="3200" b="1" dirty="0">
                <a:solidFill>
                  <a:srgbClr val="727959"/>
                </a:solidFill>
                <a:latin typeface="Forum"/>
              </a:rPr>
              <a:t> 전체 데이터</a:t>
            </a:r>
            <a:endParaRPr lang="en-US" sz="3200" b="1" dirty="0">
              <a:solidFill>
                <a:srgbClr val="727959"/>
              </a:solidFill>
              <a:latin typeface="For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71570" y="3580715"/>
            <a:ext cx="7703092" cy="78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ko-KR" altLang="en-US" sz="2000" u="none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altLang="ko-KR" sz="2000" u="none" dirty="0">
                <a:solidFill>
                  <a:srgbClr val="000000"/>
                </a:solidFill>
                <a:latin typeface="Open Sauce Light"/>
              </a:rPr>
              <a:t>- </a:t>
            </a:r>
            <a:r>
              <a:rPr lang="ko-KR" altLang="en-US" sz="2000" u="none" dirty="0">
                <a:solidFill>
                  <a:srgbClr val="000000"/>
                </a:solidFill>
                <a:latin typeface="Open Sauce Light"/>
              </a:rPr>
              <a:t>누락된 양조장 데이터 추가</a:t>
            </a:r>
            <a:endParaRPr lang="en-US" altLang="ko-KR" sz="2000" u="none" dirty="0">
              <a:solidFill>
                <a:srgbClr val="000000"/>
              </a:solidFill>
              <a:latin typeface="Open Sauce Light"/>
            </a:endParaRPr>
          </a:p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Light"/>
              </a:rPr>
              <a:t> -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양조장의 연락처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홈페이지 주소 추가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6400" y="3029658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ko-KR" altLang="en-US" sz="3200" b="1" dirty="0">
                <a:solidFill>
                  <a:srgbClr val="727959"/>
                </a:solidFill>
                <a:latin typeface="Forum"/>
              </a:rPr>
              <a:t>양조장 데이터</a:t>
            </a:r>
            <a:endParaRPr lang="en-US" sz="3200" b="1" dirty="0">
              <a:solidFill>
                <a:srgbClr val="727959"/>
              </a:solidFill>
              <a:latin typeface="For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71570" y="5579378"/>
            <a:ext cx="7703092" cy="160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1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-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단위통일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 marL="0" lvl="0" indent="0">
              <a:lnSpc>
                <a:spcPts val="321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- </a:t>
            </a:r>
            <a:r>
              <a:rPr lang="ko-KR" altLang="en-US" sz="2000" dirty="0" err="1">
                <a:solidFill>
                  <a:srgbClr val="000000"/>
                </a:solidFill>
                <a:latin typeface="Open Sauce Light"/>
              </a:rPr>
              <a:t>술담화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DB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이미지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가격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설명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태그 칼럼 추가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 marL="0" lvl="0" indent="0">
              <a:lnSpc>
                <a:spcPts val="321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-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맛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도수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가격 </a:t>
            </a:r>
            <a:r>
              <a:rPr lang="en-US" altLang="ko-KR" sz="2000" dirty="0" err="1">
                <a:solidFill>
                  <a:srgbClr val="000000"/>
                </a:solidFill>
                <a:latin typeface="Open Sauce Light"/>
              </a:rPr>
              <a:t>MinMaxScaler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적용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 marL="0" lvl="0" indent="0">
              <a:lnSpc>
                <a:spcPts val="321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-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주종 필터링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6400" y="4883257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ko-KR" altLang="en-US" sz="3200" b="1" dirty="0" err="1">
                <a:solidFill>
                  <a:srgbClr val="727959"/>
                </a:solidFill>
                <a:latin typeface="Forum"/>
              </a:rPr>
              <a:t>술담화</a:t>
            </a:r>
            <a:r>
              <a:rPr lang="ko-KR" altLang="en-US" sz="3200" b="1" dirty="0">
                <a:solidFill>
                  <a:srgbClr val="727959"/>
                </a:solidFill>
                <a:latin typeface="Forum"/>
              </a:rPr>
              <a:t> </a:t>
            </a:r>
            <a:r>
              <a:rPr lang="ko-KR" altLang="en-US" sz="3200" b="1" dirty="0" err="1">
                <a:solidFill>
                  <a:srgbClr val="727959"/>
                </a:solidFill>
                <a:latin typeface="Forum"/>
              </a:rPr>
              <a:t>크롤링</a:t>
            </a:r>
            <a:r>
              <a:rPr lang="ko-KR" altLang="en-US" sz="3200" b="1" dirty="0">
                <a:solidFill>
                  <a:srgbClr val="727959"/>
                </a:solidFill>
                <a:latin typeface="Forum"/>
              </a:rPr>
              <a:t> 데이터</a:t>
            </a:r>
            <a:endParaRPr lang="en-US" sz="3200" b="1" dirty="0">
              <a:solidFill>
                <a:srgbClr val="727959"/>
              </a:solidFill>
              <a:latin typeface="Forum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853570" y="-21535"/>
            <a:ext cx="7421178" cy="10287000"/>
            <a:chOff x="0" y="0"/>
            <a:chExt cx="2360025" cy="3479800"/>
          </a:xfrm>
          <a:solidFill>
            <a:srgbClr val="ABB194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60025" cy="3479800"/>
            </a:xfrm>
            <a:custGeom>
              <a:avLst/>
              <a:gdLst/>
              <a:ahLst/>
              <a:cxnLst/>
              <a:rect l="l" t="t" r="r" b="b"/>
              <a:pathLst>
                <a:path w="2360025" h="3479800">
                  <a:moveTo>
                    <a:pt x="0" y="0"/>
                  </a:moveTo>
                  <a:lnTo>
                    <a:pt x="2360025" y="0"/>
                  </a:lnTo>
                  <a:lnTo>
                    <a:pt x="2360025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TextBox 12"/>
          <p:cNvSpPr txBox="1"/>
          <p:nvPr/>
        </p:nvSpPr>
        <p:spPr>
          <a:xfrm>
            <a:off x="12113878" y="4660300"/>
            <a:ext cx="490056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Forum"/>
              </a:rPr>
              <a:t>데이터 </a:t>
            </a:r>
            <a:r>
              <a:rPr lang="ko-KR" altLang="en-US" sz="6000" b="1" dirty="0" err="1">
                <a:solidFill>
                  <a:schemeClr val="bg1"/>
                </a:solidFill>
                <a:latin typeface="Forum"/>
              </a:rPr>
              <a:t>전처리</a:t>
            </a:r>
            <a:endParaRPr lang="en-US" altLang="ko-KR" sz="6000" b="1" dirty="0">
              <a:solidFill>
                <a:schemeClr val="bg1"/>
              </a:solidFill>
              <a:latin typeface="Forum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6E41779-650A-5A84-A555-0594218D774B}"/>
              </a:ext>
            </a:extLst>
          </p:cNvPr>
          <p:cNvSpPr txBox="1"/>
          <p:nvPr/>
        </p:nvSpPr>
        <p:spPr>
          <a:xfrm>
            <a:off x="2507708" y="1810120"/>
            <a:ext cx="7703092" cy="78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Light"/>
              </a:rPr>
              <a:t> -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 중복된 술 삭제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 marL="0" lvl="0" indent="0" algn="l">
              <a:lnSpc>
                <a:spcPts val="3219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Open Sauce Light"/>
              </a:rPr>
              <a:t> -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잘못된 데이터 수정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4587CD87-C8A6-A3C8-C91F-568C8EF795CB}"/>
              </a:ext>
            </a:extLst>
          </p:cNvPr>
          <p:cNvSpPr txBox="1"/>
          <p:nvPr/>
        </p:nvSpPr>
        <p:spPr>
          <a:xfrm>
            <a:off x="2355308" y="8262516"/>
            <a:ext cx="7703092" cy="119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1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-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주종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 성별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연령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필터링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 marL="0" lvl="0" indent="0">
              <a:lnSpc>
                <a:spcPts val="321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- 1, 2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차 설문조사 취합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 -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설문조사 데이터 수치화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F8BAA91-E797-5797-37EC-30F524BD7B90}"/>
              </a:ext>
            </a:extLst>
          </p:cNvPr>
          <p:cNvSpPr txBox="1"/>
          <p:nvPr/>
        </p:nvSpPr>
        <p:spPr>
          <a:xfrm>
            <a:off x="1676400" y="7566395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ko-KR" altLang="en-US" sz="3200" b="1" dirty="0">
                <a:solidFill>
                  <a:srgbClr val="727959"/>
                </a:solidFill>
                <a:latin typeface="Forum"/>
              </a:rPr>
              <a:t>설문조사 데이터</a:t>
            </a:r>
            <a:endParaRPr lang="en-US" sz="3200" b="1" dirty="0">
              <a:solidFill>
                <a:srgbClr val="727959"/>
              </a:solidFill>
              <a:latin typeface="Forum"/>
            </a:endParaRPr>
          </a:p>
        </p:txBody>
      </p:sp>
      <p:sp>
        <p:nvSpPr>
          <p:cNvPr id="14" name="슬라이드 번호 개체 틀 8">
            <a:extLst>
              <a:ext uri="{FF2B5EF4-FFF2-40B4-BE49-F238E27FC236}">
                <a16:creationId xmlns:a16="http://schemas.microsoft.com/office/drawing/2014/main" id="{1CC4E24B-8558-A4EE-2F2D-4CB1DF50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10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1141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1379A-0F7F-D952-56CE-BEB08544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4214"/>
            <a:ext cx="7086600" cy="872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EE45596-62A5-B89E-46FC-75F85841C055}"/>
              </a:ext>
            </a:extLst>
          </p:cNvPr>
          <p:cNvGrpSpPr/>
          <p:nvPr/>
        </p:nvGrpSpPr>
        <p:grpSpPr>
          <a:xfrm>
            <a:off x="9067800" y="1056263"/>
            <a:ext cx="8382000" cy="2563237"/>
            <a:chOff x="8763000" y="1056263"/>
            <a:chExt cx="8382000" cy="25632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5B290C-6101-FD86-9770-98021CBC5F6F}"/>
                </a:ext>
              </a:extLst>
            </p:cNvPr>
            <p:cNvSpPr txBox="1"/>
            <p:nvPr/>
          </p:nvSpPr>
          <p:spPr>
            <a:xfrm>
              <a:off x="8763000" y="1056263"/>
              <a:ext cx="838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727959"/>
                  </a:solidFill>
                  <a:latin typeface="+mn-ea"/>
                </a:rPr>
                <a:t>1.</a:t>
              </a:r>
              <a:r>
                <a:rPr lang="ko-KR" altLang="en-US" sz="3600" b="1" dirty="0">
                  <a:solidFill>
                    <a:srgbClr val="727959"/>
                  </a:solidFill>
                  <a:latin typeface="+mn-ea"/>
                </a:rPr>
                <a:t> 온라인 </a:t>
              </a:r>
              <a:r>
                <a:rPr lang="en-US" altLang="ko-KR" sz="3600" b="1" dirty="0">
                  <a:solidFill>
                    <a:srgbClr val="727959"/>
                  </a:solidFill>
                  <a:latin typeface="+mn-ea"/>
                </a:rPr>
                <a:t>1</a:t>
              </a:r>
              <a:r>
                <a:rPr lang="ko-KR" altLang="en-US" sz="3600" b="1" dirty="0">
                  <a:solidFill>
                    <a:srgbClr val="727959"/>
                  </a:solidFill>
                  <a:latin typeface="+mn-ea"/>
                </a:rPr>
                <a:t>차 설문조사 진행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CE069D-808C-D55B-E3F4-0C38EE6E5D6A}"/>
                </a:ext>
              </a:extLst>
            </p:cNvPr>
            <p:cNvSpPr txBox="1"/>
            <p:nvPr/>
          </p:nvSpPr>
          <p:spPr>
            <a:xfrm>
              <a:off x="9144000" y="1742063"/>
              <a:ext cx="6781800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 </a:t>
              </a:r>
              <a:r>
                <a:rPr lang="ko-KR" altLang="en-US" sz="2400" dirty="0">
                  <a:latin typeface="+mn-ea"/>
                </a:rPr>
                <a:t>설문 응답자의 피드백 수용</a:t>
              </a:r>
              <a:endParaRPr lang="en-US" altLang="ko-KR" sz="2400" dirty="0">
                <a:latin typeface="+mn-ea"/>
              </a:endParaRPr>
            </a:p>
            <a:p>
              <a:pPr lvl="1"/>
              <a:r>
                <a:rPr lang="en-US" altLang="ko-KR" sz="2000" dirty="0">
                  <a:latin typeface="+mn-ea"/>
                </a:rPr>
                <a:t> - </a:t>
              </a:r>
              <a:r>
                <a:rPr lang="ko-KR" altLang="en-US" sz="2000" dirty="0">
                  <a:latin typeface="+mn-ea"/>
                </a:rPr>
                <a:t>설문조사의 목적이 모르겠다</a:t>
              </a:r>
              <a:r>
                <a:rPr lang="en-US" altLang="ko-KR" sz="2000" dirty="0">
                  <a:latin typeface="+mn-ea"/>
                </a:rPr>
                <a:t>.</a:t>
              </a:r>
            </a:p>
            <a:p>
              <a:pPr lvl="1"/>
              <a:r>
                <a:rPr lang="en-US" altLang="ko-KR" sz="2000" dirty="0">
                  <a:latin typeface="+mn-ea"/>
                </a:rPr>
                <a:t> - </a:t>
              </a:r>
              <a:r>
                <a:rPr lang="ko-KR" altLang="en-US" sz="2000" dirty="0">
                  <a:latin typeface="+mn-ea"/>
                </a:rPr>
                <a:t>선택지 기준이 명확하지 않다</a:t>
              </a:r>
              <a:r>
                <a:rPr lang="en-US" altLang="ko-KR" sz="2000" dirty="0">
                  <a:latin typeface="+mn-ea"/>
                </a:rPr>
                <a:t>.</a:t>
              </a:r>
            </a:p>
            <a:p>
              <a:pPr lvl="1"/>
              <a:r>
                <a:rPr lang="en-US" altLang="ko-KR" sz="2000" dirty="0">
                  <a:latin typeface="+mn-ea"/>
                </a:rPr>
                <a:t> - </a:t>
              </a:r>
              <a:r>
                <a:rPr lang="ko-KR" altLang="en-US" sz="2000" dirty="0">
                  <a:latin typeface="+mn-ea"/>
                </a:rPr>
                <a:t>전통주에 관심있는 사람이 많지 않다</a:t>
              </a:r>
              <a:r>
                <a:rPr lang="en-US" altLang="ko-KR" sz="2000" dirty="0">
                  <a:latin typeface="+mn-ea"/>
                </a:rPr>
                <a:t>.</a:t>
              </a:r>
            </a:p>
            <a:p>
              <a:pPr lvl="1"/>
              <a:r>
                <a:rPr lang="en-US" altLang="ko-KR" sz="2000" dirty="0">
                  <a:latin typeface="+mn-ea"/>
                </a:rPr>
                <a:t> - </a:t>
              </a:r>
              <a:r>
                <a:rPr lang="ko-KR" altLang="ko-KR" sz="2000" dirty="0">
                  <a:effectLst/>
                  <a:latin typeface="+mn-ea"/>
                  <a:cs typeface="Times New Roman" panose="02020603050405020304" pitchFamily="18" charset="0"/>
                </a:rPr>
                <a:t>자체적으로 실시한 설문조사의 대상 부족</a:t>
              </a:r>
              <a:endParaRPr lang="ko-KR" altLang="en-US" sz="2000" dirty="0">
                <a:latin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B28435-7000-6C80-A09C-D198B6A428DB}"/>
              </a:ext>
            </a:extLst>
          </p:cNvPr>
          <p:cNvGrpSpPr/>
          <p:nvPr/>
        </p:nvGrpSpPr>
        <p:grpSpPr>
          <a:xfrm>
            <a:off x="9067800" y="4050590"/>
            <a:ext cx="8382000" cy="2368761"/>
            <a:chOff x="8763000" y="4019371"/>
            <a:chExt cx="8382000" cy="23687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A03C23-0707-364A-54E4-9A37E38E28FF}"/>
                </a:ext>
              </a:extLst>
            </p:cNvPr>
            <p:cNvSpPr txBox="1"/>
            <p:nvPr/>
          </p:nvSpPr>
          <p:spPr>
            <a:xfrm>
              <a:off x="8763000" y="4019371"/>
              <a:ext cx="838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727959"/>
                  </a:solidFill>
                  <a:latin typeface="+mn-ea"/>
                </a:rPr>
                <a:t>2. 1</a:t>
              </a:r>
              <a:r>
                <a:rPr lang="ko-KR" altLang="en-US" sz="3600" b="1" dirty="0">
                  <a:solidFill>
                    <a:srgbClr val="727959"/>
                  </a:solidFill>
                  <a:latin typeface="+mn-ea"/>
                </a:rPr>
                <a:t>차 설문에 대한 멘토링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6908A-DE7A-7EAC-6F54-157BD0F3A8DB}"/>
                </a:ext>
              </a:extLst>
            </p:cNvPr>
            <p:cNvSpPr txBox="1"/>
            <p:nvPr/>
          </p:nvSpPr>
          <p:spPr>
            <a:xfrm>
              <a:off x="9144000" y="4705171"/>
              <a:ext cx="7772400" cy="168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+mn-ea"/>
                </a:rPr>
                <a:t>2</a:t>
              </a:r>
              <a:r>
                <a:rPr lang="ko-KR" altLang="en-US" sz="2400" dirty="0">
                  <a:latin typeface="+mn-ea"/>
                </a:rPr>
                <a:t>차 설문에 대한 제안서 작성</a:t>
              </a:r>
              <a:endParaRPr lang="en-US" altLang="ko-KR" sz="24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+mn-ea"/>
                </a:rPr>
                <a:t>선택지에 예시를 통해 기준 제시</a:t>
              </a:r>
              <a:endParaRPr lang="en-US" altLang="ko-KR" sz="24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+mn-ea"/>
                </a:rPr>
                <a:t>어떤 데이터가 필요한지 명확히 정하고 질문지 선정</a:t>
              </a:r>
              <a:endParaRPr lang="en-US" altLang="ko-KR" sz="2400" dirty="0">
                <a:latin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1D6A6A-FEEF-C285-5B64-C0BEE8E3FBE8}"/>
              </a:ext>
            </a:extLst>
          </p:cNvPr>
          <p:cNvGrpSpPr/>
          <p:nvPr/>
        </p:nvGrpSpPr>
        <p:grpSpPr>
          <a:xfrm>
            <a:off x="9067800" y="6850440"/>
            <a:ext cx="9372600" cy="2655570"/>
            <a:chOff x="8763000" y="6850440"/>
            <a:chExt cx="9372600" cy="26555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F8906-FDBE-8FDE-C188-4F57012A332D}"/>
                </a:ext>
              </a:extLst>
            </p:cNvPr>
            <p:cNvSpPr txBox="1"/>
            <p:nvPr/>
          </p:nvSpPr>
          <p:spPr>
            <a:xfrm>
              <a:off x="8763000" y="6850440"/>
              <a:ext cx="838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727959"/>
                  </a:solidFill>
                  <a:latin typeface="+mn-ea"/>
                </a:rPr>
                <a:t>3.</a:t>
              </a:r>
              <a:r>
                <a:rPr lang="ko-KR" altLang="en-US" sz="3600" b="1" dirty="0">
                  <a:solidFill>
                    <a:srgbClr val="727959"/>
                  </a:solidFill>
                  <a:latin typeface="+mn-ea"/>
                </a:rPr>
                <a:t> 온라인 </a:t>
              </a:r>
              <a:r>
                <a:rPr lang="en-US" altLang="ko-KR" sz="3600" b="1" dirty="0">
                  <a:solidFill>
                    <a:srgbClr val="727959"/>
                  </a:solidFill>
                  <a:latin typeface="+mn-ea"/>
                </a:rPr>
                <a:t>2</a:t>
              </a:r>
              <a:r>
                <a:rPr lang="ko-KR" altLang="en-US" sz="3600" b="1" dirty="0">
                  <a:solidFill>
                    <a:srgbClr val="727959"/>
                  </a:solidFill>
                  <a:latin typeface="+mn-ea"/>
                </a:rPr>
                <a:t>차 설문조사 진행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071A5F-2BBA-68A7-AE7A-B06120A16FBC}"/>
                </a:ext>
              </a:extLst>
            </p:cNvPr>
            <p:cNvSpPr txBox="1"/>
            <p:nvPr/>
          </p:nvSpPr>
          <p:spPr>
            <a:xfrm>
              <a:off x="9144000" y="7536240"/>
              <a:ext cx="8991600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+mn-ea"/>
                </a:rPr>
                <a:t>대면 설문조사 동의자에게 설문조사 진행</a:t>
              </a:r>
              <a:endParaRPr lang="en-US" altLang="ko-KR" sz="24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+mn-ea"/>
                </a:rPr>
                <a:t> - 93</a:t>
              </a:r>
              <a:r>
                <a:rPr lang="ko-KR" altLang="en-US" sz="2000" dirty="0">
                  <a:latin typeface="+mn-ea"/>
                </a:rPr>
                <a:t> 명의 대면 설문 수집</a:t>
              </a:r>
              <a:endParaRPr lang="en-US" altLang="ko-KR" sz="20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+mn-ea"/>
                </a:rPr>
                <a:t>구글 폼을 통한 온라인 설문조사 진행</a:t>
              </a:r>
              <a:endParaRPr lang="en-US" altLang="ko-KR" sz="2400" dirty="0">
                <a:latin typeface="+mn-ea"/>
              </a:endParaRPr>
            </a:p>
            <a:p>
              <a:pPr lvl="1"/>
              <a:r>
                <a:rPr lang="en-US" altLang="ko-KR" sz="2000" dirty="0">
                  <a:latin typeface="+mn-ea"/>
                </a:rPr>
                <a:t> - 270 </a:t>
              </a:r>
              <a:r>
                <a:rPr lang="ko-KR" altLang="en-US" sz="2000" dirty="0">
                  <a:latin typeface="+mn-ea"/>
                </a:rPr>
                <a:t>명의 </a:t>
              </a:r>
              <a:r>
                <a:rPr lang="ko-KR" altLang="en-US" sz="2000" dirty="0" err="1">
                  <a:latin typeface="+mn-ea"/>
                </a:rPr>
                <a:t>비대면</a:t>
              </a:r>
              <a:r>
                <a:rPr lang="ko-KR" altLang="en-US" sz="2000" dirty="0">
                  <a:latin typeface="+mn-ea"/>
                </a:rPr>
                <a:t> 설문 수집</a:t>
              </a:r>
              <a:endParaRPr lang="en-US" altLang="ko-KR" sz="2000" dirty="0">
                <a:latin typeface="+mn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C759A14-1B28-D56C-DD75-75DC5A99A8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8" b="2531"/>
          <a:stretch/>
        </p:blipFill>
        <p:spPr>
          <a:xfrm>
            <a:off x="1347320" y="769255"/>
            <a:ext cx="6996580" cy="913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0A9BBA-D679-EE61-A18F-0C208DBD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11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431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와인, 위스키 다음은 전통주?…'MZ 주당' 꽂혔다 [힙해진 전통주]&quot;- 헤럴드경제">
            <a:extLst>
              <a:ext uri="{FF2B5EF4-FFF2-40B4-BE49-F238E27FC236}">
                <a16:creationId xmlns:a16="http://schemas.microsoft.com/office/drawing/2014/main" id="{4C482910-5FA5-4860-7995-97D6AF25D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r="-153"/>
          <a:stretch/>
        </p:blipFill>
        <p:spPr bwMode="auto">
          <a:xfrm>
            <a:off x="-304800" y="0"/>
            <a:ext cx="131826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11506200" y="0"/>
            <a:ext cx="6858000" cy="10287000"/>
            <a:chOff x="0" y="0"/>
            <a:chExt cx="1451047" cy="3479800"/>
          </a:xfrm>
          <a:solidFill>
            <a:srgbClr val="ABB194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451047" cy="347980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3A1BC96F-F754-FF21-F11D-087FDCBA3E22}"/>
              </a:ext>
            </a:extLst>
          </p:cNvPr>
          <p:cNvSpPr txBox="1"/>
          <p:nvPr/>
        </p:nvSpPr>
        <p:spPr>
          <a:xfrm>
            <a:off x="11430001" y="4843226"/>
            <a:ext cx="6857999" cy="60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chemeClr val="bg1"/>
                </a:solidFill>
                <a:latin typeface="+mn-ea"/>
              </a:rPr>
              <a:t>데이터 분석과정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슬라이드 번호 개체 틀 8">
            <a:extLst>
              <a:ext uri="{FF2B5EF4-FFF2-40B4-BE49-F238E27FC236}">
                <a16:creationId xmlns:a16="http://schemas.microsoft.com/office/drawing/2014/main" id="{43951293-FE13-6465-49E0-2BD16DD5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12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6721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3">
            <a:extLst>
              <a:ext uri="{FF2B5EF4-FFF2-40B4-BE49-F238E27FC236}">
                <a16:creationId xmlns:a16="http://schemas.microsoft.com/office/drawing/2014/main" id="{22307AF6-2926-6536-D4A2-33A70BD2ACB2}"/>
              </a:ext>
            </a:extLst>
          </p:cNvPr>
          <p:cNvGrpSpPr/>
          <p:nvPr/>
        </p:nvGrpSpPr>
        <p:grpSpPr>
          <a:xfrm>
            <a:off x="0" y="-5306"/>
            <a:ext cx="18288000" cy="1824310"/>
            <a:chOff x="0" y="0"/>
            <a:chExt cx="1451047" cy="3479800"/>
          </a:xfrm>
          <a:solidFill>
            <a:srgbClr val="ABB194"/>
          </a:solidFill>
        </p:grpSpPr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EEBD6956-3DFA-94B5-779F-5745E70B1CD3}"/>
                </a:ext>
              </a:extLst>
            </p:cNvPr>
            <p:cNvSpPr/>
            <p:nvPr/>
          </p:nvSpPr>
          <p:spPr>
            <a:xfrm>
              <a:off x="0" y="0"/>
              <a:ext cx="1451047" cy="347980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7">
            <a:extLst>
              <a:ext uri="{FF2B5EF4-FFF2-40B4-BE49-F238E27FC236}">
                <a16:creationId xmlns:a16="http://schemas.microsoft.com/office/drawing/2014/main" id="{B2F6EB8C-108E-C018-D419-69F8D8265400}"/>
              </a:ext>
            </a:extLst>
          </p:cNvPr>
          <p:cNvSpPr txBox="1"/>
          <p:nvPr/>
        </p:nvSpPr>
        <p:spPr>
          <a:xfrm>
            <a:off x="1" y="618309"/>
            <a:ext cx="18288000" cy="598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0" lvl="1" algn="ctr">
              <a:lnSpc>
                <a:spcPts val="4480"/>
              </a:lnSpc>
            </a:pPr>
            <a:r>
              <a:rPr lang="ko-KR" altLang="en-US" sz="5000" b="1" dirty="0">
                <a:solidFill>
                  <a:schemeClr val="bg1"/>
                </a:solidFill>
                <a:latin typeface="Forum"/>
              </a:rPr>
              <a:t>여러 유사도 측정 방법 선택</a:t>
            </a:r>
            <a:endParaRPr lang="en-US" altLang="ko-KR" sz="5000" b="1" dirty="0">
              <a:solidFill>
                <a:schemeClr val="bg1"/>
              </a:solidFill>
              <a:latin typeface="Forum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03D8D8F-F8F5-B904-B8A3-1A8CBAF1F1D3}"/>
              </a:ext>
            </a:extLst>
          </p:cNvPr>
          <p:cNvGrpSpPr/>
          <p:nvPr/>
        </p:nvGrpSpPr>
        <p:grpSpPr>
          <a:xfrm>
            <a:off x="701157" y="2896398"/>
            <a:ext cx="9404738" cy="2195145"/>
            <a:chOff x="632214" y="2331928"/>
            <a:chExt cx="9404738" cy="21951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38CB06-DE68-951E-EDB0-48FF34165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935" b="35103"/>
            <a:stretch/>
          </p:blipFill>
          <p:spPr>
            <a:xfrm>
              <a:off x="632214" y="2702764"/>
              <a:ext cx="7413487" cy="182430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AA7FA0-1653-B702-CECF-99C595629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7518" y="2331928"/>
              <a:ext cx="5489434" cy="11238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E776D7C-A4FE-2410-0328-43C51DAD071F}"/>
              </a:ext>
            </a:extLst>
          </p:cNvPr>
          <p:cNvGrpSpPr/>
          <p:nvPr/>
        </p:nvGrpSpPr>
        <p:grpSpPr>
          <a:xfrm>
            <a:off x="8643258" y="4053560"/>
            <a:ext cx="9427833" cy="2179880"/>
            <a:chOff x="8610601" y="3529282"/>
            <a:chExt cx="9427833" cy="217988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96A055F-805F-CEB1-CE14-10B77152C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2749"/>
            <a:stretch/>
          </p:blipFill>
          <p:spPr>
            <a:xfrm>
              <a:off x="8610601" y="3884852"/>
              <a:ext cx="7413487" cy="182431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D792488-67CE-8F73-951C-337AE317A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563"/>
            <a:stretch/>
          </p:blipFill>
          <p:spPr>
            <a:xfrm>
              <a:off x="12549000" y="3529282"/>
              <a:ext cx="5489434" cy="1061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961F99E-39A8-FB8C-21D1-71D7449295F2}"/>
              </a:ext>
            </a:extLst>
          </p:cNvPr>
          <p:cNvGrpSpPr/>
          <p:nvPr/>
        </p:nvGrpSpPr>
        <p:grpSpPr>
          <a:xfrm>
            <a:off x="8643258" y="7505915"/>
            <a:ext cx="9435762" cy="2375775"/>
            <a:chOff x="8610601" y="6981637"/>
            <a:chExt cx="9435762" cy="237577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027005A-0579-CB02-73A8-B11D9D815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11864" b="38604"/>
            <a:stretch/>
          </p:blipFill>
          <p:spPr>
            <a:xfrm>
              <a:off x="8610601" y="7352473"/>
              <a:ext cx="7413487" cy="2004939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479E498-D110-03CA-1364-479B9EC2E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7511"/>
            <a:stretch/>
          </p:blipFill>
          <p:spPr>
            <a:xfrm>
              <a:off x="12533832" y="6981637"/>
              <a:ext cx="5512531" cy="11238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2C10BC6-F712-E3ED-0342-4DE2C21C9F40}"/>
              </a:ext>
            </a:extLst>
          </p:cNvPr>
          <p:cNvGrpSpPr/>
          <p:nvPr/>
        </p:nvGrpSpPr>
        <p:grpSpPr>
          <a:xfrm>
            <a:off x="664871" y="6377032"/>
            <a:ext cx="9483483" cy="2319735"/>
            <a:chOff x="632214" y="5852754"/>
            <a:chExt cx="9483483" cy="231973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F47ECFB-0DB8-519C-1DB4-EB39B5EED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4041" b="35790"/>
            <a:stretch/>
          </p:blipFill>
          <p:spPr>
            <a:xfrm>
              <a:off x="632214" y="6223591"/>
              <a:ext cx="7413487" cy="194889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48B967A-5A80-E0E0-868E-4EF2722A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0613" y="5852754"/>
              <a:ext cx="5545084" cy="11238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id="{10651404-F8B2-5047-15AE-4F0C645865F7}"/>
              </a:ext>
            </a:extLst>
          </p:cNvPr>
          <p:cNvSpPr txBox="1"/>
          <p:nvPr/>
        </p:nvSpPr>
        <p:spPr>
          <a:xfrm>
            <a:off x="651539" y="1880780"/>
            <a:ext cx="16984922" cy="499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0" lvl="1">
              <a:lnSpc>
                <a:spcPts val="4480"/>
              </a:lnSpc>
            </a:pPr>
            <a:r>
              <a:rPr lang="ko-KR" altLang="en-US" sz="2000" b="1" dirty="0">
                <a:solidFill>
                  <a:srgbClr val="727959"/>
                </a:solidFill>
                <a:latin typeface="Forum"/>
              </a:rPr>
              <a:t>입력 기준 </a:t>
            </a:r>
            <a:r>
              <a:rPr lang="en-US" altLang="ko-KR" sz="2000" b="1" dirty="0">
                <a:solidFill>
                  <a:srgbClr val="727959"/>
                </a:solidFill>
                <a:latin typeface="Forum"/>
              </a:rPr>
              <a:t>: 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survey_taste_sweet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survey_taste_sour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survey_taste_body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survey_alcohole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survey_price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45F9570-8184-6C0C-7826-FEA37019FE9B}"/>
              </a:ext>
            </a:extLst>
          </p:cNvPr>
          <p:cNvSpPr/>
          <p:nvPr/>
        </p:nvSpPr>
        <p:spPr>
          <a:xfrm>
            <a:off x="4502873" y="2808094"/>
            <a:ext cx="5670486" cy="1245466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8">
            <a:extLst>
              <a:ext uri="{FF2B5EF4-FFF2-40B4-BE49-F238E27FC236}">
                <a16:creationId xmlns:a16="http://schemas.microsoft.com/office/drawing/2014/main" id="{84FF9DB7-DDD3-88EA-E19A-0A7E0316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13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6701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D9DFF-5EA4-1A9A-ED53-322B240B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33700"/>
            <a:ext cx="14590059" cy="5867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8C28C55-7AB4-39B9-25F7-6B79BC3E255E}"/>
              </a:ext>
            </a:extLst>
          </p:cNvPr>
          <p:cNvGrpSpPr/>
          <p:nvPr/>
        </p:nvGrpSpPr>
        <p:grpSpPr>
          <a:xfrm>
            <a:off x="1" y="0"/>
            <a:ext cx="18288000" cy="2428577"/>
            <a:chOff x="0" y="0"/>
            <a:chExt cx="1451047" cy="3479800"/>
          </a:xfrm>
          <a:solidFill>
            <a:srgbClr val="ABB194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A9204EE-78D3-D313-7574-0F5682EB8D39}"/>
                </a:ext>
              </a:extLst>
            </p:cNvPr>
            <p:cNvSpPr/>
            <p:nvPr/>
          </p:nvSpPr>
          <p:spPr>
            <a:xfrm>
              <a:off x="0" y="0"/>
              <a:ext cx="1451047" cy="347980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12">
            <a:extLst>
              <a:ext uri="{FF2B5EF4-FFF2-40B4-BE49-F238E27FC236}">
                <a16:creationId xmlns:a16="http://schemas.microsoft.com/office/drawing/2014/main" id="{98814984-D9BA-AAD5-83D8-EE76D1131EE1}"/>
              </a:ext>
            </a:extLst>
          </p:cNvPr>
          <p:cNvSpPr txBox="1"/>
          <p:nvPr/>
        </p:nvSpPr>
        <p:spPr>
          <a:xfrm>
            <a:off x="-3317" y="784489"/>
            <a:ext cx="18294634" cy="957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Forum"/>
              </a:rPr>
              <a:t>평가 데이터 준비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EDC583-EDCE-996A-BFDA-03A66F1F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7227880"/>
            <a:ext cx="10267950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660327-E328-4BE3-6BC3-787709D13070}"/>
              </a:ext>
            </a:extLst>
          </p:cNvPr>
          <p:cNvSpPr/>
          <p:nvPr/>
        </p:nvSpPr>
        <p:spPr>
          <a:xfrm>
            <a:off x="685800" y="4055757"/>
            <a:ext cx="9296400" cy="1468743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25A362F-517C-0240-9AED-B534E2F265C6}"/>
              </a:ext>
            </a:extLst>
          </p:cNvPr>
          <p:cNvSpPr/>
          <p:nvPr/>
        </p:nvSpPr>
        <p:spPr>
          <a:xfrm>
            <a:off x="16002000" y="7151680"/>
            <a:ext cx="1575171" cy="119222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8">
            <a:extLst>
              <a:ext uri="{FF2B5EF4-FFF2-40B4-BE49-F238E27FC236}">
                <a16:creationId xmlns:a16="http://schemas.microsoft.com/office/drawing/2014/main" id="{C4C4AA29-9E0A-5EBD-F94D-8361BBA6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14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4526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>
            <a:extLst>
              <a:ext uri="{FF2B5EF4-FFF2-40B4-BE49-F238E27FC236}">
                <a16:creationId xmlns:a16="http://schemas.microsoft.com/office/drawing/2014/main" id="{AC1663A8-74F0-C84B-36CB-46A603955309}"/>
              </a:ext>
            </a:extLst>
          </p:cNvPr>
          <p:cNvGrpSpPr/>
          <p:nvPr/>
        </p:nvGrpSpPr>
        <p:grpSpPr>
          <a:xfrm>
            <a:off x="1" y="0"/>
            <a:ext cx="18288000" cy="2428577"/>
            <a:chOff x="0" y="0"/>
            <a:chExt cx="1451047" cy="3479800"/>
          </a:xfrm>
          <a:solidFill>
            <a:srgbClr val="ABB194"/>
          </a:solidFill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76F7B2F7-846B-5435-1A4E-4F2929FF167D}"/>
                </a:ext>
              </a:extLst>
            </p:cNvPr>
            <p:cNvSpPr/>
            <p:nvPr/>
          </p:nvSpPr>
          <p:spPr>
            <a:xfrm>
              <a:off x="0" y="0"/>
              <a:ext cx="1451047" cy="347980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23" name="TextBox 12">
            <a:extLst>
              <a:ext uri="{FF2B5EF4-FFF2-40B4-BE49-F238E27FC236}">
                <a16:creationId xmlns:a16="http://schemas.microsoft.com/office/drawing/2014/main" id="{E9EAC75C-D238-3980-777A-FAC602CD9B0A}"/>
              </a:ext>
            </a:extLst>
          </p:cNvPr>
          <p:cNvSpPr txBox="1"/>
          <p:nvPr/>
        </p:nvSpPr>
        <p:spPr>
          <a:xfrm>
            <a:off x="-3317" y="784489"/>
            <a:ext cx="1829463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Forum"/>
              </a:rPr>
              <a:t>사용자 기반 추천 알고리즘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5674FF-B63B-5D96-C0F0-8BD089D9F8E8}"/>
              </a:ext>
            </a:extLst>
          </p:cNvPr>
          <p:cNvGrpSpPr/>
          <p:nvPr/>
        </p:nvGrpSpPr>
        <p:grpSpPr>
          <a:xfrm>
            <a:off x="542756" y="2794264"/>
            <a:ext cx="17202488" cy="6921236"/>
            <a:chOff x="76200" y="2581275"/>
            <a:chExt cx="18098176" cy="735313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A23801-6F13-637D-1662-EFA80B206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0625" y="2581275"/>
              <a:ext cx="9973751" cy="735313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86C6644-A65B-54B4-BCDF-08936D884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294"/>
            <a:stretch/>
          </p:blipFill>
          <p:spPr>
            <a:xfrm>
              <a:off x="76200" y="2581275"/>
              <a:ext cx="8039776" cy="420965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A0F8E0-1430-30B8-3014-1C76684C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" y="6831666"/>
              <a:ext cx="8039776" cy="3102745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829F74-E955-189D-DE8B-D16879017502}"/>
              </a:ext>
            </a:extLst>
          </p:cNvPr>
          <p:cNvSpPr/>
          <p:nvPr/>
        </p:nvSpPr>
        <p:spPr>
          <a:xfrm>
            <a:off x="914400" y="8597632"/>
            <a:ext cx="6705600" cy="965468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5E1E53-B1EC-FF90-242B-5E13EBCA58F3}"/>
              </a:ext>
            </a:extLst>
          </p:cNvPr>
          <p:cNvSpPr txBox="1"/>
          <p:nvPr/>
        </p:nvSpPr>
        <p:spPr>
          <a:xfrm>
            <a:off x="5841764" y="8121134"/>
            <a:ext cx="213712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코사인 유사도 측정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D007F-824F-51DF-136A-8AAA994DAFAC}"/>
              </a:ext>
            </a:extLst>
          </p:cNvPr>
          <p:cNvSpPr txBox="1"/>
          <p:nvPr/>
        </p:nvSpPr>
        <p:spPr>
          <a:xfrm>
            <a:off x="9829800" y="8039806"/>
            <a:ext cx="93357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+mn-ea"/>
              </a:rPr>
              <a:t>酒</a:t>
            </a:r>
            <a:r>
              <a:rPr lang="en-US" altLang="ko-KR" sz="2200" b="1" dirty="0">
                <a:solidFill>
                  <a:srgbClr val="FF0000"/>
                </a:solidFill>
                <a:latin typeface="+mn-ea"/>
              </a:rPr>
              <a:t>BTI </a:t>
            </a:r>
            <a:r>
              <a:rPr lang="ko-KR" altLang="en-US" sz="2200" b="1" dirty="0" err="1">
                <a:solidFill>
                  <a:srgbClr val="FF0000"/>
                </a:solidFill>
                <a:latin typeface="+mn-ea"/>
              </a:rPr>
              <a:t>입력값으로</a:t>
            </a:r>
            <a:r>
              <a:rPr lang="ko-KR" altLang="en-US" sz="2200" b="1" dirty="0">
                <a:solidFill>
                  <a:srgbClr val="FF0000"/>
                </a:solidFill>
                <a:latin typeface="+mn-ea"/>
              </a:rPr>
              <a:t> 사용자 기반 협업 필터링 구현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DB33064-B89E-5A3D-FDEA-E511E501ACB4}"/>
              </a:ext>
            </a:extLst>
          </p:cNvPr>
          <p:cNvSpPr/>
          <p:nvPr/>
        </p:nvSpPr>
        <p:spPr>
          <a:xfrm>
            <a:off x="8737971" y="6091435"/>
            <a:ext cx="8534400" cy="1871466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77BFD-2288-DB82-68C0-0A5FA4CE91F3}"/>
              </a:ext>
            </a:extLst>
          </p:cNvPr>
          <p:cNvSpPr txBox="1"/>
          <p:nvPr/>
        </p:nvSpPr>
        <p:spPr>
          <a:xfrm>
            <a:off x="10400072" y="3390900"/>
            <a:ext cx="93357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+mn-ea"/>
              </a:rPr>
              <a:t>성별</a:t>
            </a:r>
            <a:r>
              <a:rPr lang="en-US" altLang="ko-KR" sz="2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200" b="1" dirty="0">
                <a:solidFill>
                  <a:srgbClr val="FF0000"/>
                </a:solidFill>
                <a:latin typeface="+mn-ea"/>
              </a:rPr>
              <a:t>연령 그룹</a:t>
            </a:r>
            <a:r>
              <a:rPr lang="en-US" altLang="ko-KR" sz="2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200" b="1" dirty="0">
                <a:solidFill>
                  <a:srgbClr val="FF0000"/>
                </a:solidFill>
                <a:latin typeface="+mn-ea"/>
              </a:rPr>
              <a:t>맛 유형에 따라 필터링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4B395C-54E7-0C31-4B1F-1EE422BB45AF}"/>
              </a:ext>
            </a:extLst>
          </p:cNvPr>
          <p:cNvSpPr/>
          <p:nvPr/>
        </p:nvSpPr>
        <p:spPr>
          <a:xfrm>
            <a:off x="8737971" y="3907964"/>
            <a:ext cx="8534400" cy="161176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8">
            <a:extLst>
              <a:ext uri="{FF2B5EF4-FFF2-40B4-BE49-F238E27FC236}">
                <a16:creationId xmlns:a16="http://schemas.microsoft.com/office/drawing/2014/main" id="{DE5E8228-2ABB-E901-F36B-82BE2391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15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002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>
            <a:extLst>
              <a:ext uri="{FF2B5EF4-FFF2-40B4-BE49-F238E27FC236}">
                <a16:creationId xmlns:a16="http://schemas.microsoft.com/office/drawing/2014/main" id="{AC1663A8-74F0-C84B-36CB-46A603955309}"/>
              </a:ext>
            </a:extLst>
          </p:cNvPr>
          <p:cNvGrpSpPr/>
          <p:nvPr/>
        </p:nvGrpSpPr>
        <p:grpSpPr>
          <a:xfrm>
            <a:off x="1" y="0"/>
            <a:ext cx="18288000" cy="2428577"/>
            <a:chOff x="0" y="0"/>
            <a:chExt cx="1451047" cy="3479800"/>
          </a:xfrm>
          <a:solidFill>
            <a:srgbClr val="ABB194"/>
          </a:solidFill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76F7B2F7-846B-5435-1A4E-4F2929FF167D}"/>
                </a:ext>
              </a:extLst>
            </p:cNvPr>
            <p:cNvSpPr/>
            <p:nvPr/>
          </p:nvSpPr>
          <p:spPr>
            <a:xfrm>
              <a:off x="0" y="0"/>
              <a:ext cx="1451047" cy="347980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23" name="TextBox 12">
            <a:extLst>
              <a:ext uri="{FF2B5EF4-FFF2-40B4-BE49-F238E27FC236}">
                <a16:creationId xmlns:a16="http://schemas.microsoft.com/office/drawing/2014/main" id="{E9EAC75C-D238-3980-777A-FAC602CD9B0A}"/>
              </a:ext>
            </a:extLst>
          </p:cNvPr>
          <p:cNvSpPr txBox="1"/>
          <p:nvPr/>
        </p:nvSpPr>
        <p:spPr>
          <a:xfrm>
            <a:off x="-3317" y="784489"/>
            <a:ext cx="18294634" cy="9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Forum"/>
              </a:rPr>
              <a:t>아이템 기반 추천 알고리즘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90A271-12E7-7F77-D1D6-E268896D8DF8}"/>
              </a:ext>
            </a:extLst>
          </p:cNvPr>
          <p:cNvGrpSpPr/>
          <p:nvPr/>
        </p:nvGrpSpPr>
        <p:grpSpPr>
          <a:xfrm>
            <a:off x="609600" y="2705100"/>
            <a:ext cx="17068800" cy="7086600"/>
            <a:chOff x="381000" y="2705100"/>
            <a:chExt cx="17602201" cy="7086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5E6B1B9-4D7D-370A-A86F-6AE915135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622"/>
            <a:stretch/>
          </p:blipFill>
          <p:spPr>
            <a:xfrm>
              <a:off x="381000" y="2705100"/>
              <a:ext cx="8077200" cy="373416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3E700A-9AA2-CB86-1217-85678063E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174"/>
            <a:stretch/>
          </p:blipFill>
          <p:spPr>
            <a:xfrm>
              <a:off x="381000" y="6537960"/>
              <a:ext cx="8077200" cy="32537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C9CA9B1-2E27-7F67-86CC-9579342EB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057"/>
            <a:stretch/>
          </p:blipFill>
          <p:spPr>
            <a:xfrm>
              <a:off x="8534400" y="2705100"/>
              <a:ext cx="9448801" cy="7086600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7A3C6D5-41FE-EACA-0512-9C7D7DAB6917}"/>
              </a:ext>
            </a:extLst>
          </p:cNvPr>
          <p:cNvSpPr/>
          <p:nvPr/>
        </p:nvSpPr>
        <p:spPr>
          <a:xfrm>
            <a:off x="1165112" y="8546893"/>
            <a:ext cx="6705600" cy="1092407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B0360A-1544-4638-6E8B-4C43016231C3}"/>
              </a:ext>
            </a:extLst>
          </p:cNvPr>
          <p:cNvSpPr txBox="1"/>
          <p:nvPr/>
        </p:nvSpPr>
        <p:spPr>
          <a:xfrm>
            <a:off x="6092476" y="8121134"/>
            <a:ext cx="213712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코사인 유사도 측정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2DEBD7-A191-343A-85F7-9240CD79AC45}"/>
              </a:ext>
            </a:extLst>
          </p:cNvPr>
          <p:cNvSpPr txBox="1"/>
          <p:nvPr/>
        </p:nvSpPr>
        <p:spPr>
          <a:xfrm>
            <a:off x="9677400" y="4421952"/>
            <a:ext cx="93357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+mn-ea"/>
              </a:rPr>
              <a:t>酒</a:t>
            </a:r>
            <a:r>
              <a:rPr lang="en-US" altLang="ko-KR" sz="2200" b="1" dirty="0">
                <a:solidFill>
                  <a:srgbClr val="FF0000"/>
                </a:solidFill>
                <a:latin typeface="+mn-ea"/>
              </a:rPr>
              <a:t>BTI </a:t>
            </a:r>
            <a:r>
              <a:rPr lang="ko-KR" altLang="en-US" sz="2200" b="1" dirty="0" err="1">
                <a:solidFill>
                  <a:srgbClr val="FF0000"/>
                </a:solidFill>
                <a:latin typeface="+mn-ea"/>
              </a:rPr>
              <a:t>입력값으로</a:t>
            </a:r>
            <a:r>
              <a:rPr lang="ko-KR" altLang="en-US" sz="2200" b="1" dirty="0">
                <a:solidFill>
                  <a:srgbClr val="FF0000"/>
                </a:solidFill>
                <a:latin typeface="+mn-ea"/>
              </a:rPr>
              <a:t> 아이템 기반 협업 필터링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C2A6A5A-27B8-D98B-3F4D-2B8AA9D116B9}"/>
              </a:ext>
            </a:extLst>
          </p:cNvPr>
          <p:cNvSpPr/>
          <p:nvPr/>
        </p:nvSpPr>
        <p:spPr>
          <a:xfrm>
            <a:off x="8991599" y="4991101"/>
            <a:ext cx="8280771" cy="266700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8">
            <a:extLst>
              <a:ext uri="{FF2B5EF4-FFF2-40B4-BE49-F238E27FC236}">
                <a16:creationId xmlns:a16="http://schemas.microsoft.com/office/drawing/2014/main" id="{FFBE5736-7B4D-1D5B-4996-B3B2A2D2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16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66895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201400" y="0"/>
            <a:ext cx="8915400" cy="10287000"/>
            <a:chOff x="0" y="0"/>
            <a:chExt cx="1451047" cy="3479800"/>
          </a:xfrm>
          <a:solidFill>
            <a:srgbClr val="ABB194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451047" cy="347980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3A1BC96F-F754-FF21-F11D-087FDCBA3E22}"/>
              </a:ext>
            </a:extLst>
          </p:cNvPr>
          <p:cNvSpPr txBox="1"/>
          <p:nvPr/>
        </p:nvSpPr>
        <p:spPr>
          <a:xfrm>
            <a:off x="12230100" y="4668947"/>
            <a:ext cx="6858000" cy="949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+mn-ea"/>
              </a:rPr>
              <a:t>결과화면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Picture 2" descr="다양해진 전통주, 개성 중요시하는 MZ세대들에게 인기 - 데일리팝">
            <a:extLst>
              <a:ext uri="{FF2B5EF4-FFF2-40B4-BE49-F238E27FC236}">
                <a16:creationId xmlns:a16="http://schemas.microsoft.com/office/drawing/2014/main" id="{636EC893-5D62-4E41-B6D9-D146DA242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6" b="2959"/>
          <a:stretch/>
        </p:blipFill>
        <p:spPr bwMode="auto">
          <a:xfrm>
            <a:off x="0" y="5248815"/>
            <a:ext cx="7653602" cy="50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마켓컬리, 전통주 샛별배송 도입… 시장 활성화 돕는다 - 매일일보">
            <a:extLst>
              <a:ext uri="{FF2B5EF4-FFF2-40B4-BE49-F238E27FC236}">
                <a16:creationId xmlns:a16="http://schemas.microsoft.com/office/drawing/2014/main" id="{51E8B4D2-55B9-4F29-E5EF-A60A391A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216"/>
            <a:ext cx="7653602" cy="510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44BBF088-D9D8-0F92-B513-F2204B96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17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1604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70568E-A3EA-142E-8D1C-E531E0947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2"/>
          <a:stretch/>
        </p:blipFill>
        <p:spPr>
          <a:xfrm>
            <a:off x="2813290" y="1013585"/>
            <a:ext cx="12661421" cy="9153815"/>
          </a:xfrm>
          <a:prstGeom prst="rect">
            <a:avLst/>
          </a:prstGeom>
        </p:spPr>
      </p:pic>
      <p:grpSp>
        <p:nvGrpSpPr>
          <p:cNvPr id="18" name="Group 3">
            <a:extLst>
              <a:ext uri="{FF2B5EF4-FFF2-40B4-BE49-F238E27FC236}">
                <a16:creationId xmlns:a16="http://schemas.microsoft.com/office/drawing/2014/main" id="{AC1663A8-74F0-C84B-36CB-46A603955309}"/>
              </a:ext>
            </a:extLst>
          </p:cNvPr>
          <p:cNvGrpSpPr/>
          <p:nvPr/>
        </p:nvGrpSpPr>
        <p:grpSpPr>
          <a:xfrm>
            <a:off x="0" y="114300"/>
            <a:ext cx="18288000" cy="914400"/>
            <a:chOff x="2730" y="505219"/>
            <a:chExt cx="1451047" cy="1636950"/>
          </a:xfrm>
          <a:solidFill>
            <a:srgbClr val="ABB194"/>
          </a:solidFill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76F7B2F7-846B-5435-1A4E-4F2929FF167D}"/>
                </a:ext>
              </a:extLst>
            </p:cNvPr>
            <p:cNvSpPr/>
            <p:nvPr/>
          </p:nvSpPr>
          <p:spPr>
            <a:xfrm>
              <a:off x="2730" y="505219"/>
              <a:ext cx="1451047" cy="163695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4475D0DD-1ADF-22A0-F02E-A48AB613A474}"/>
              </a:ext>
            </a:extLst>
          </p:cNvPr>
          <p:cNvSpPr/>
          <p:nvPr/>
        </p:nvSpPr>
        <p:spPr>
          <a:xfrm>
            <a:off x="4454012" y="3143094"/>
            <a:ext cx="1794387" cy="9143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3D59A6-9CF1-1B59-EDBD-DC4055FC5346}"/>
              </a:ext>
            </a:extLst>
          </p:cNvPr>
          <p:cNvSpPr/>
          <p:nvPr/>
        </p:nvSpPr>
        <p:spPr>
          <a:xfrm>
            <a:off x="533400" y="4819495"/>
            <a:ext cx="3352800" cy="13716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전통주에 대한 기본적인 개요와 설명을 소개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8DA600D-9255-1F12-014E-EF23D506C01E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3276600" y="3923582"/>
            <a:ext cx="1440194" cy="89591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4FB8CC4-3E2A-0EF6-6AED-09232FC286D4}"/>
              </a:ext>
            </a:extLst>
          </p:cNvPr>
          <p:cNvSpPr/>
          <p:nvPr/>
        </p:nvSpPr>
        <p:spPr>
          <a:xfrm>
            <a:off x="7367155" y="5317276"/>
            <a:ext cx="3352800" cy="12651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전통주</a:t>
            </a:r>
            <a:r>
              <a:rPr lang="ko-KR" altLang="en-US" dirty="0">
                <a:solidFill>
                  <a:schemeClr val="tx1"/>
                </a:solidFill>
              </a:rPr>
              <a:t> 정보 데이터를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카드 형식으로 소개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78E23C-573B-E724-17B2-A1024EE1A7A1}"/>
              </a:ext>
            </a:extLst>
          </p:cNvPr>
          <p:cNvCxnSpPr>
            <a:cxnSpLocks/>
          </p:cNvCxnSpPr>
          <p:nvPr/>
        </p:nvCxnSpPr>
        <p:spPr>
          <a:xfrm flipV="1">
            <a:off x="9143999" y="4057493"/>
            <a:ext cx="0" cy="125978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B6C07EB-5737-0C2F-6AC8-9FEA99C67351}"/>
              </a:ext>
            </a:extLst>
          </p:cNvPr>
          <p:cNvSpPr/>
          <p:nvPr/>
        </p:nvSpPr>
        <p:spPr>
          <a:xfrm>
            <a:off x="14401800" y="4971895"/>
            <a:ext cx="3352800" cy="108817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전통주</a:t>
            </a:r>
            <a:r>
              <a:rPr lang="ko-KR" altLang="en-US" dirty="0">
                <a:solidFill>
                  <a:schemeClr val="tx1"/>
                </a:solidFill>
              </a:rPr>
              <a:t> 추천 서비스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ADCAB1-78D7-DA74-C614-401BB75381CB}"/>
              </a:ext>
            </a:extLst>
          </p:cNvPr>
          <p:cNvCxnSpPr>
            <a:cxnSpLocks/>
            <a:endCxn id="20" idx="5"/>
          </p:cNvCxnSpPr>
          <p:nvPr/>
        </p:nvCxnSpPr>
        <p:spPr>
          <a:xfrm flipH="1" flipV="1">
            <a:off x="13571205" y="3923582"/>
            <a:ext cx="1412487" cy="104831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CFB96-3679-3D54-5D27-D2134D7682B2}"/>
              </a:ext>
            </a:extLst>
          </p:cNvPr>
          <p:cNvSpPr txBox="1"/>
          <p:nvPr/>
        </p:nvSpPr>
        <p:spPr>
          <a:xfrm>
            <a:off x="4454013" y="332973"/>
            <a:ext cx="93799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</a:rPr>
              <a:t>酒도 </a:t>
            </a:r>
            <a:r>
              <a:rPr lang="en-US" altLang="ko-KR" sz="2500" dirty="0">
                <a:solidFill>
                  <a:schemeClr val="bg1"/>
                </a:solidFill>
              </a:rPr>
              <a:t>: </a:t>
            </a:r>
            <a:r>
              <a:rPr lang="ko-KR" altLang="en-US" sz="2500" dirty="0">
                <a:solidFill>
                  <a:schemeClr val="bg1"/>
                </a:solidFill>
              </a:rPr>
              <a:t>술의 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1014309-33DA-ABA8-8B99-8E4EF7248CCD}"/>
              </a:ext>
            </a:extLst>
          </p:cNvPr>
          <p:cNvSpPr/>
          <p:nvPr/>
        </p:nvSpPr>
        <p:spPr>
          <a:xfrm>
            <a:off x="8246806" y="3143094"/>
            <a:ext cx="1794387" cy="9143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B772CDA-D091-FB7B-D025-8F1FE4D4F041}"/>
              </a:ext>
            </a:extLst>
          </p:cNvPr>
          <p:cNvSpPr/>
          <p:nvPr/>
        </p:nvSpPr>
        <p:spPr>
          <a:xfrm>
            <a:off x="12039600" y="3143094"/>
            <a:ext cx="1794387" cy="91439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1CF8F-6609-5BFD-549D-C912C9DB33A2}"/>
              </a:ext>
            </a:extLst>
          </p:cNvPr>
          <p:cNvSpPr txBox="1"/>
          <p:nvPr/>
        </p:nvSpPr>
        <p:spPr>
          <a:xfrm>
            <a:off x="3048000" y="116310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(main.html)</a:t>
            </a:r>
            <a:endParaRPr lang="ko-KR" altLang="en-US" dirty="0"/>
          </a:p>
        </p:txBody>
      </p:sp>
      <p:sp>
        <p:nvSpPr>
          <p:cNvPr id="6" name="슬라이드 번호 개체 틀 8">
            <a:extLst>
              <a:ext uri="{FF2B5EF4-FFF2-40B4-BE49-F238E27FC236}">
                <a16:creationId xmlns:a16="http://schemas.microsoft.com/office/drawing/2014/main" id="{83B6BE00-D37A-F9C4-D27F-097B2876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18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9316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>
            <a:extLst>
              <a:ext uri="{FF2B5EF4-FFF2-40B4-BE49-F238E27FC236}">
                <a16:creationId xmlns:a16="http://schemas.microsoft.com/office/drawing/2014/main" id="{AC1663A8-74F0-C84B-36CB-46A603955309}"/>
              </a:ext>
            </a:extLst>
          </p:cNvPr>
          <p:cNvGrpSpPr/>
          <p:nvPr/>
        </p:nvGrpSpPr>
        <p:grpSpPr>
          <a:xfrm>
            <a:off x="0" y="114300"/>
            <a:ext cx="18288000" cy="914400"/>
            <a:chOff x="2730" y="505219"/>
            <a:chExt cx="1451047" cy="1636950"/>
          </a:xfrm>
          <a:solidFill>
            <a:srgbClr val="ABB194"/>
          </a:solidFill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76F7B2F7-846B-5435-1A4E-4F2929FF167D}"/>
                </a:ext>
              </a:extLst>
            </p:cNvPr>
            <p:cNvSpPr/>
            <p:nvPr/>
          </p:nvSpPr>
          <p:spPr>
            <a:xfrm>
              <a:off x="2730" y="505219"/>
              <a:ext cx="1451047" cy="163695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4CFB96-3679-3D54-5D27-D2134D7682B2}"/>
              </a:ext>
            </a:extLst>
          </p:cNvPr>
          <p:cNvSpPr txBox="1"/>
          <p:nvPr/>
        </p:nvSpPr>
        <p:spPr>
          <a:xfrm>
            <a:off x="4454013" y="332973"/>
            <a:ext cx="93799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1"/>
                </a:solidFill>
              </a:rPr>
              <a:t>전통주란</a:t>
            </a:r>
            <a:r>
              <a:rPr lang="en-US" altLang="ko-KR" sz="2500" dirty="0">
                <a:solidFill>
                  <a:schemeClr val="bg1"/>
                </a:solidFill>
              </a:rPr>
              <a:t>? 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1DCD95-2DC6-2C86-5EED-06392F71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16188267" cy="910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D6E4C16-8F63-F259-08DF-F78C1F072A8A}"/>
              </a:ext>
            </a:extLst>
          </p:cNvPr>
          <p:cNvSpPr txBox="1"/>
          <p:nvPr/>
        </p:nvSpPr>
        <p:spPr>
          <a:xfrm>
            <a:off x="1371600" y="123631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(kor_drink.html)</a:t>
            </a:r>
            <a:endParaRPr lang="ko-KR" altLang="en-US" dirty="0"/>
          </a:p>
        </p:txBody>
      </p:sp>
      <p:sp>
        <p:nvSpPr>
          <p:cNvPr id="4" name="슬라이드 번호 개체 틀 8">
            <a:extLst>
              <a:ext uri="{FF2B5EF4-FFF2-40B4-BE49-F238E27FC236}">
                <a16:creationId xmlns:a16="http://schemas.microsoft.com/office/drawing/2014/main" id="{6B89A22E-EC57-1DA5-A299-EBD5959A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19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72539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639795"/>
            <a:ext cx="9588117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39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727959"/>
                </a:solidFill>
                <a:latin typeface="Forum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27581" y="3453365"/>
            <a:ext cx="6765238" cy="318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주제 소개 및 선정이유</a:t>
            </a:r>
            <a:endParaRPr lang="en-US" sz="2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04845" y="2933700"/>
            <a:ext cx="6136381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727959"/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rgbClr val="727959"/>
                </a:solidFill>
                <a:latin typeface="+mj-ea"/>
                <a:ea typeface="+mj-ea"/>
              </a:rPr>
              <a:t>주제 소개</a:t>
            </a:r>
            <a:endParaRPr lang="en-US" sz="3200" b="1" dirty="0">
              <a:solidFill>
                <a:srgbClr val="727959"/>
              </a:solidFill>
              <a:latin typeface="+mj-ea"/>
              <a:ea typeface="+mj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61EF800-A33F-FC9E-5FB8-93F5A7CA9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5" t="4737" r="14625" b="12482"/>
          <a:stretch/>
        </p:blipFill>
        <p:spPr bwMode="auto">
          <a:xfrm>
            <a:off x="10210800" y="-1"/>
            <a:ext cx="7403527" cy="1031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36258B50-878B-D36E-1229-2B4483CC4D1A}"/>
              </a:ext>
            </a:extLst>
          </p:cNvPr>
          <p:cNvSpPr txBox="1"/>
          <p:nvPr/>
        </p:nvSpPr>
        <p:spPr>
          <a:xfrm>
            <a:off x="2027581" y="4741604"/>
            <a:ext cx="6765238" cy="83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구현 과정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데이터 수집 및 </a:t>
            </a:r>
            <a:r>
              <a:rPr lang="ko-KR" altLang="en-US" sz="2000" dirty="0" err="1">
                <a:solidFill>
                  <a:srgbClr val="000000"/>
                </a:solidFill>
                <a:latin typeface="Open Sauce Light"/>
              </a:rPr>
              <a:t>전처리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9BC48E7-4A78-5D34-D711-47AC684A20ED}"/>
              </a:ext>
            </a:extLst>
          </p:cNvPr>
          <p:cNvSpPr txBox="1"/>
          <p:nvPr/>
        </p:nvSpPr>
        <p:spPr>
          <a:xfrm>
            <a:off x="1704845" y="4229100"/>
            <a:ext cx="6136381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727959"/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rgbClr val="727959"/>
                </a:solidFill>
                <a:latin typeface="+mj-ea"/>
                <a:ea typeface="+mj-ea"/>
              </a:rPr>
              <a:t>구현 과정</a:t>
            </a:r>
            <a:endParaRPr lang="en-US" sz="3200" b="1" dirty="0">
              <a:solidFill>
                <a:srgbClr val="727959"/>
              </a:solidFill>
              <a:latin typeface="+mj-ea"/>
              <a:ea typeface="+mj-ea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0DF0624-8D73-0C7B-3C56-733F775D1FCB}"/>
              </a:ext>
            </a:extLst>
          </p:cNvPr>
          <p:cNvSpPr txBox="1"/>
          <p:nvPr/>
        </p:nvSpPr>
        <p:spPr>
          <a:xfrm>
            <a:off x="2027581" y="6543678"/>
            <a:ext cx="6765238" cy="126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유사도 분석 기법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사용자 기반 협업 필터링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아이템 기반 협업 필터링</a:t>
            </a:r>
            <a:endParaRPr lang="en-US" sz="2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4DD5B244-B2B8-E82E-0C19-B62265E1A1A6}"/>
              </a:ext>
            </a:extLst>
          </p:cNvPr>
          <p:cNvSpPr txBox="1"/>
          <p:nvPr/>
        </p:nvSpPr>
        <p:spPr>
          <a:xfrm>
            <a:off x="1704845" y="5981700"/>
            <a:ext cx="6136381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727959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rgbClr val="727959"/>
                </a:solidFill>
                <a:latin typeface="+mj-ea"/>
                <a:ea typeface="+mj-ea"/>
              </a:rPr>
              <a:t>데이터 분석과정</a:t>
            </a:r>
            <a:endParaRPr lang="en-US" sz="3200" b="1" dirty="0">
              <a:solidFill>
                <a:srgbClr val="727959"/>
              </a:solidFill>
              <a:latin typeface="+mj-ea"/>
              <a:ea typeface="+mj-ea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1A1DAF4-F765-4C88-3DA9-C8E420D431D1}"/>
              </a:ext>
            </a:extLst>
          </p:cNvPr>
          <p:cNvSpPr txBox="1"/>
          <p:nvPr/>
        </p:nvSpPr>
        <p:spPr>
          <a:xfrm>
            <a:off x="2027581" y="8580536"/>
            <a:ext cx="6765238" cy="830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웹페이지 기능 설명</a:t>
            </a:r>
            <a:endParaRPr lang="en-US" altLang="ko-KR" sz="2000" dirty="0">
              <a:solidFill>
                <a:srgbClr val="000000"/>
              </a:solidFill>
              <a:latin typeface="Open Sauce Light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酒도 </a:t>
            </a:r>
            <a:r>
              <a:rPr lang="en-US" altLang="ko-KR" sz="2000" dirty="0">
                <a:solidFill>
                  <a:srgbClr val="000000"/>
                </a:solidFill>
                <a:latin typeface="Open Sauce Light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Open Sauce Light"/>
              </a:rPr>
              <a:t>술의 길 시연</a:t>
            </a:r>
            <a:r>
              <a:rPr lang="en-US" sz="2000" dirty="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01F5220D-5015-CF1E-47FB-0E398BCF228B}"/>
              </a:ext>
            </a:extLst>
          </p:cNvPr>
          <p:cNvSpPr txBox="1"/>
          <p:nvPr/>
        </p:nvSpPr>
        <p:spPr>
          <a:xfrm>
            <a:off x="1704845" y="8039100"/>
            <a:ext cx="6136381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727959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rgbClr val="727959"/>
                </a:solidFill>
                <a:latin typeface="+mj-ea"/>
                <a:ea typeface="+mj-ea"/>
              </a:rPr>
              <a:t>결과</a:t>
            </a:r>
            <a:endParaRPr lang="en-US" sz="3200" b="1" dirty="0">
              <a:solidFill>
                <a:srgbClr val="727959"/>
              </a:solidFill>
              <a:latin typeface="+mj-ea"/>
              <a:ea typeface="+mj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51AA55-C5E4-1CF9-A3C2-5F1E54F8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2</a:t>
            </a:fld>
            <a:endParaRPr lang="en-US" sz="1500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1F1AD31B-FF8B-F45D-16FE-75869905D0C2}"/>
              </a:ext>
            </a:extLst>
          </p:cNvPr>
          <p:cNvSpPr txBox="1"/>
          <p:nvPr/>
        </p:nvSpPr>
        <p:spPr>
          <a:xfrm>
            <a:off x="1704844" y="2021912"/>
            <a:ext cx="6136381" cy="525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727959"/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rgbClr val="727959"/>
                </a:solidFill>
                <a:latin typeface="+mj-ea"/>
                <a:ea typeface="+mj-ea"/>
              </a:rPr>
              <a:t>팀원 소개</a:t>
            </a:r>
            <a:endParaRPr lang="en-US" sz="3200" b="1" dirty="0">
              <a:solidFill>
                <a:srgbClr val="727959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658BDD-9568-00A3-D1AE-E1A2A91C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16189200" cy="9106425"/>
          </a:xfrm>
          <a:prstGeom prst="rect">
            <a:avLst/>
          </a:prstGeom>
        </p:spPr>
      </p:pic>
      <p:grpSp>
        <p:nvGrpSpPr>
          <p:cNvPr id="18" name="Group 3">
            <a:extLst>
              <a:ext uri="{FF2B5EF4-FFF2-40B4-BE49-F238E27FC236}">
                <a16:creationId xmlns:a16="http://schemas.microsoft.com/office/drawing/2014/main" id="{AC1663A8-74F0-C84B-36CB-46A603955309}"/>
              </a:ext>
            </a:extLst>
          </p:cNvPr>
          <p:cNvGrpSpPr/>
          <p:nvPr/>
        </p:nvGrpSpPr>
        <p:grpSpPr>
          <a:xfrm>
            <a:off x="0" y="114300"/>
            <a:ext cx="18288000" cy="914400"/>
            <a:chOff x="2730" y="505219"/>
            <a:chExt cx="1451047" cy="1636950"/>
          </a:xfrm>
          <a:solidFill>
            <a:srgbClr val="ABB194"/>
          </a:solidFill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76F7B2F7-846B-5435-1A4E-4F2929FF167D}"/>
                </a:ext>
              </a:extLst>
            </p:cNvPr>
            <p:cNvSpPr/>
            <p:nvPr/>
          </p:nvSpPr>
          <p:spPr>
            <a:xfrm>
              <a:off x="2730" y="505219"/>
              <a:ext cx="1451047" cy="163695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4CFB96-3679-3D54-5D27-D2134D7682B2}"/>
              </a:ext>
            </a:extLst>
          </p:cNvPr>
          <p:cNvSpPr txBox="1"/>
          <p:nvPr/>
        </p:nvSpPr>
        <p:spPr>
          <a:xfrm>
            <a:off x="4454013" y="332973"/>
            <a:ext cx="93799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1"/>
                </a:solidFill>
              </a:rPr>
              <a:t>전통주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E1BF7-382A-D957-0C4D-DDC8ACF87929}"/>
              </a:ext>
            </a:extLst>
          </p:cNvPr>
          <p:cNvSpPr txBox="1"/>
          <p:nvPr/>
        </p:nvSpPr>
        <p:spPr>
          <a:xfrm>
            <a:off x="1447800" y="122156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</a:rPr>
              <a:t>(kor_drink_type.html)</a:t>
            </a:r>
            <a:endParaRPr lang="ko-KR" altLang="en-US" dirty="0"/>
          </a:p>
        </p:txBody>
      </p:sp>
      <p:sp>
        <p:nvSpPr>
          <p:cNvPr id="6" name="슬라이드 번호 개체 틀 8">
            <a:extLst>
              <a:ext uri="{FF2B5EF4-FFF2-40B4-BE49-F238E27FC236}">
                <a16:creationId xmlns:a16="http://schemas.microsoft.com/office/drawing/2014/main" id="{DAA751E2-559D-DE94-D2A5-63CC8814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20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2795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FCEB9451-C455-4E2E-6D0A-500843F418CD}"/>
              </a:ext>
            </a:extLst>
          </p:cNvPr>
          <p:cNvGrpSpPr/>
          <p:nvPr/>
        </p:nvGrpSpPr>
        <p:grpSpPr>
          <a:xfrm>
            <a:off x="381000" y="1181326"/>
            <a:ext cx="14936400" cy="8650897"/>
            <a:chOff x="381000" y="1181326"/>
            <a:chExt cx="14936400" cy="86508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494D1A1-97FE-46DC-02E8-2A43AC764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8" b="1344"/>
            <a:stretch/>
          </p:blipFill>
          <p:spPr>
            <a:xfrm>
              <a:off x="381000" y="1181326"/>
              <a:ext cx="14936400" cy="8650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24716E-8F1B-3C83-3667-02E6710BD814}"/>
                </a:ext>
              </a:extLst>
            </p:cNvPr>
            <p:cNvSpPr txBox="1"/>
            <p:nvPr/>
          </p:nvSpPr>
          <p:spPr>
            <a:xfrm>
              <a:off x="591307" y="1282656"/>
              <a:ext cx="9151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</a:rPr>
                <a:t>(kor_drink_</a:t>
              </a:r>
              <a:r>
                <a:rPr lang="en-US" altLang="ko-KR" dirty="0">
                  <a:solidFill>
                    <a:schemeClr val="bg1"/>
                  </a:solidFill>
                </a:rPr>
                <a:t>BTI_intro</a:t>
              </a:r>
              <a:r>
                <a:rPr lang="en-US" altLang="ko-KR" sz="1800" dirty="0">
                  <a:solidFill>
                    <a:schemeClr val="bg1"/>
                  </a:solidFill>
                </a:rPr>
                <a:t>.html)</a:t>
              </a:r>
              <a:endParaRPr lang="ko-KR" altLang="en-US" dirty="0"/>
            </a:p>
          </p:txBody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AC1663A8-74F0-C84B-36CB-46A603955309}"/>
              </a:ext>
            </a:extLst>
          </p:cNvPr>
          <p:cNvGrpSpPr/>
          <p:nvPr/>
        </p:nvGrpSpPr>
        <p:grpSpPr>
          <a:xfrm>
            <a:off x="0" y="114300"/>
            <a:ext cx="18288000" cy="914400"/>
            <a:chOff x="2730" y="505219"/>
            <a:chExt cx="1451047" cy="1636950"/>
          </a:xfrm>
          <a:solidFill>
            <a:srgbClr val="ABB194"/>
          </a:solidFill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76F7B2F7-846B-5435-1A4E-4F2929FF167D}"/>
                </a:ext>
              </a:extLst>
            </p:cNvPr>
            <p:cNvSpPr/>
            <p:nvPr/>
          </p:nvSpPr>
          <p:spPr>
            <a:xfrm>
              <a:off x="2730" y="505219"/>
              <a:ext cx="1451047" cy="163695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4CFB96-3679-3D54-5D27-D2134D7682B2}"/>
              </a:ext>
            </a:extLst>
          </p:cNvPr>
          <p:cNvSpPr txBox="1"/>
          <p:nvPr/>
        </p:nvSpPr>
        <p:spPr>
          <a:xfrm>
            <a:off x="4454013" y="332973"/>
            <a:ext cx="93799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</a:rPr>
              <a:t>酒</a:t>
            </a:r>
            <a:r>
              <a:rPr lang="en-US" altLang="ko-KR" sz="2500" dirty="0">
                <a:solidFill>
                  <a:schemeClr val="bg1"/>
                </a:solidFill>
              </a:rPr>
              <a:t>BTI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0BDD0C5-9C83-28F0-CC39-B72DC9A55185}"/>
              </a:ext>
            </a:extLst>
          </p:cNvPr>
          <p:cNvGrpSpPr/>
          <p:nvPr/>
        </p:nvGrpSpPr>
        <p:grpSpPr>
          <a:xfrm>
            <a:off x="1144200" y="1441715"/>
            <a:ext cx="14936400" cy="8465349"/>
            <a:chOff x="1144200" y="1441715"/>
            <a:chExt cx="14936400" cy="846534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81905EA-ED47-5CE7-602A-A676FD1D90CD}"/>
                </a:ext>
              </a:extLst>
            </p:cNvPr>
            <p:cNvGrpSpPr/>
            <p:nvPr/>
          </p:nvGrpSpPr>
          <p:grpSpPr>
            <a:xfrm>
              <a:off x="1144200" y="1441715"/>
              <a:ext cx="14936400" cy="8465349"/>
              <a:chOff x="1682115" y="1527499"/>
              <a:chExt cx="14700885" cy="74295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15A494A-15BD-179F-5323-C494F8CD4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2115" y="1527499"/>
                <a:ext cx="7019925" cy="7429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DEBD61B-EA3A-3856-F7ED-087E12089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2040" y="1535119"/>
                <a:ext cx="7680960" cy="74218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B166C6-3021-224A-2A6B-D728C2CAB035}"/>
                </a:ext>
              </a:extLst>
            </p:cNvPr>
            <p:cNvSpPr txBox="1"/>
            <p:nvPr/>
          </p:nvSpPr>
          <p:spPr>
            <a:xfrm>
              <a:off x="1354507" y="1546995"/>
              <a:ext cx="9151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</a:rPr>
                <a:t>(kor_drink_</a:t>
              </a:r>
              <a:r>
                <a:rPr lang="en-US" altLang="ko-KR" dirty="0">
                  <a:solidFill>
                    <a:schemeClr val="bg1"/>
                  </a:solidFill>
                </a:rPr>
                <a:t>BTI_total</a:t>
              </a:r>
              <a:r>
                <a:rPr lang="en-US" altLang="ko-KR" sz="1800" dirty="0">
                  <a:solidFill>
                    <a:schemeClr val="bg1"/>
                  </a:solidFill>
                </a:rPr>
                <a:t>.html)</a:t>
              </a:r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39B0814-0E0A-BF3F-E582-497B0848F169}"/>
              </a:ext>
            </a:extLst>
          </p:cNvPr>
          <p:cNvGrpSpPr/>
          <p:nvPr/>
        </p:nvGrpSpPr>
        <p:grpSpPr>
          <a:xfrm>
            <a:off x="2057400" y="1759751"/>
            <a:ext cx="14936400" cy="8225098"/>
            <a:chOff x="2057400" y="1759751"/>
            <a:chExt cx="14936400" cy="822509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29043BC-005F-DC05-D785-1EA6195B4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7400" y="1759751"/>
              <a:ext cx="14936400" cy="82250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E92ABC-3D1D-CAD4-DE0C-4BFDD761391C}"/>
                </a:ext>
              </a:extLst>
            </p:cNvPr>
            <p:cNvSpPr txBox="1"/>
            <p:nvPr/>
          </p:nvSpPr>
          <p:spPr>
            <a:xfrm>
              <a:off x="2207400" y="1858931"/>
              <a:ext cx="9151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</a:rPr>
                <a:t>(kor_drink_</a:t>
              </a:r>
              <a:r>
                <a:rPr lang="en-US" altLang="ko-KR" dirty="0">
                  <a:solidFill>
                    <a:schemeClr val="bg1"/>
                  </a:solidFill>
                </a:rPr>
                <a:t>BTI_result</a:t>
              </a:r>
              <a:r>
                <a:rPr lang="en-US" altLang="ko-KR" sz="1800" dirty="0">
                  <a:solidFill>
                    <a:schemeClr val="bg1"/>
                  </a:solidFill>
                </a:rPr>
                <a:t>.html)</a:t>
              </a:r>
              <a:endParaRPr lang="ko-KR" altLang="en-US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8E89F878-DB57-B8DE-65A2-7F55762F1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600" y="2170867"/>
            <a:ext cx="14936400" cy="7921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04F78147-0E7A-A945-BB46-91A51CCC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21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5641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>
            <a:extLst>
              <a:ext uri="{FF2B5EF4-FFF2-40B4-BE49-F238E27FC236}">
                <a16:creationId xmlns:a16="http://schemas.microsoft.com/office/drawing/2014/main" id="{AC1663A8-74F0-C84B-36CB-46A603955309}"/>
              </a:ext>
            </a:extLst>
          </p:cNvPr>
          <p:cNvGrpSpPr/>
          <p:nvPr/>
        </p:nvGrpSpPr>
        <p:grpSpPr>
          <a:xfrm>
            <a:off x="0" y="114300"/>
            <a:ext cx="18288000" cy="914400"/>
            <a:chOff x="2730" y="505219"/>
            <a:chExt cx="1451047" cy="1636950"/>
          </a:xfrm>
          <a:solidFill>
            <a:srgbClr val="ABB194"/>
          </a:solidFill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76F7B2F7-846B-5435-1A4E-4F2929FF167D}"/>
                </a:ext>
              </a:extLst>
            </p:cNvPr>
            <p:cNvSpPr/>
            <p:nvPr/>
          </p:nvSpPr>
          <p:spPr>
            <a:xfrm>
              <a:off x="2730" y="505219"/>
              <a:ext cx="1451047" cy="163695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4CFB96-3679-3D54-5D27-D2134D7682B2}"/>
              </a:ext>
            </a:extLst>
          </p:cNvPr>
          <p:cNvSpPr txBox="1"/>
          <p:nvPr/>
        </p:nvSpPr>
        <p:spPr>
          <a:xfrm>
            <a:off x="4454013" y="332973"/>
            <a:ext cx="93799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</a:rPr>
              <a:t>酒도 </a:t>
            </a:r>
            <a:r>
              <a:rPr lang="en-US" altLang="ko-KR" sz="2500" dirty="0">
                <a:solidFill>
                  <a:schemeClr val="bg1"/>
                </a:solidFill>
              </a:rPr>
              <a:t>: </a:t>
            </a:r>
            <a:r>
              <a:rPr lang="ko-KR" altLang="en-US" sz="2500" dirty="0">
                <a:solidFill>
                  <a:schemeClr val="bg1"/>
                </a:solidFill>
              </a:rPr>
              <a:t>술의 길 시연영상</a:t>
            </a:r>
          </a:p>
        </p:txBody>
      </p:sp>
      <p:pic>
        <p:nvPicPr>
          <p:cNvPr id="2" name="酒도 시연영상">
            <a:hlinkClick r:id="" action="ppaction://media"/>
            <a:extLst>
              <a:ext uri="{FF2B5EF4-FFF2-40B4-BE49-F238E27FC236}">
                <a16:creationId xmlns:a16="http://schemas.microsoft.com/office/drawing/2014/main" id="{A80E8627-8010-6C20-D240-70D2F9158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037302"/>
            <a:ext cx="17373600" cy="9229725"/>
          </a:xfrm>
          <a:prstGeom prst="rect">
            <a:avLst/>
          </a:prstGeom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B44005F5-B88E-9AF9-6032-60790887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22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088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8877300"/>
            <a:ext cx="18288000" cy="1128514"/>
            <a:chOff x="0" y="0"/>
            <a:chExt cx="3650574" cy="8760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50574" cy="876042"/>
            </a:xfrm>
            <a:custGeom>
              <a:avLst/>
              <a:gdLst/>
              <a:ahLst/>
              <a:cxnLst/>
              <a:rect l="l" t="t" r="r" b="b"/>
              <a:pathLst>
                <a:path w="3650574" h="876042">
                  <a:moveTo>
                    <a:pt x="0" y="0"/>
                  </a:moveTo>
                  <a:lnTo>
                    <a:pt x="3650574" y="0"/>
                  </a:lnTo>
                  <a:lnTo>
                    <a:pt x="3650574" y="876042"/>
                  </a:lnTo>
                  <a:lnTo>
                    <a:pt x="0" y="8760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220200" y="9258300"/>
            <a:ext cx="8877300" cy="584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951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727959"/>
                </a:solidFill>
                <a:latin typeface="Open Sauce Light"/>
              </a:rPr>
              <a:t>광주인공지능사관학교 </a:t>
            </a:r>
            <a:r>
              <a:rPr lang="ko-KR" altLang="en-US" sz="2000" dirty="0" err="1">
                <a:solidFill>
                  <a:srgbClr val="727959"/>
                </a:solidFill>
                <a:latin typeface="Open Sauce Light"/>
              </a:rPr>
              <a:t>클라우드과정</a:t>
            </a:r>
            <a:r>
              <a:rPr lang="ko-KR" altLang="en-US" sz="2000" dirty="0">
                <a:solidFill>
                  <a:srgbClr val="727959"/>
                </a:solidFill>
                <a:latin typeface="Open Sauce Light"/>
              </a:rPr>
              <a:t> </a:t>
            </a:r>
            <a:r>
              <a:rPr lang="en-US" altLang="ko-KR" sz="3536" dirty="0">
                <a:solidFill>
                  <a:srgbClr val="727959"/>
                </a:solidFill>
                <a:latin typeface="Open Sauce Light"/>
              </a:rPr>
              <a:t>I</a:t>
            </a:r>
            <a:r>
              <a:rPr lang="ko-KR" altLang="en-US" sz="3536" dirty="0">
                <a:solidFill>
                  <a:srgbClr val="727959"/>
                </a:solidFill>
                <a:latin typeface="Open Sauce Light"/>
              </a:rPr>
              <a:t>들</a:t>
            </a:r>
            <a:endParaRPr lang="en-US" sz="3536" dirty="0">
              <a:solidFill>
                <a:srgbClr val="727959"/>
              </a:solidFill>
              <a:latin typeface="Open Sauce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03600" y="4554588"/>
            <a:ext cx="8680799" cy="1177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ko-KR" altLang="en-US" sz="10000" b="1" dirty="0">
                <a:solidFill>
                  <a:srgbClr val="FFFFFF"/>
                </a:solidFill>
                <a:latin typeface="Forum"/>
              </a:rPr>
              <a:t>감사합니다</a:t>
            </a:r>
            <a:endParaRPr lang="en-US" sz="10000" b="1" dirty="0">
              <a:solidFill>
                <a:srgbClr val="FFFFFF"/>
              </a:solidFill>
              <a:latin typeface="For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0351B28-B4B7-C853-E171-10B800FC7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01" b="33703"/>
          <a:stretch/>
        </p:blipFill>
        <p:spPr>
          <a:xfrm>
            <a:off x="210820" y="8940800"/>
            <a:ext cx="3267226" cy="1052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>
            <a:extLst>
              <a:ext uri="{FF2B5EF4-FFF2-40B4-BE49-F238E27FC236}">
                <a16:creationId xmlns:a16="http://schemas.microsoft.com/office/drawing/2014/main" id="{CF2FA0A3-DC8C-B466-BC30-528A4321B2D1}"/>
              </a:ext>
            </a:extLst>
          </p:cNvPr>
          <p:cNvGrpSpPr/>
          <p:nvPr/>
        </p:nvGrpSpPr>
        <p:grpSpPr>
          <a:xfrm>
            <a:off x="10866822" y="-21535"/>
            <a:ext cx="7421178" cy="10287000"/>
            <a:chOff x="0" y="0"/>
            <a:chExt cx="2360025" cy="3479800"/>
          </a:xfrm>
          <a:solidFill>
            <a:srgbClr val="ABB194"/>
          </a:solidFill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A0F97B8B-E197-F5E7-FC42-6AFD626AFF76}"/>
                </a:ext>
              </a:extLst>
            </p:cNvPr>
            <p:cNvSpPr/>
            <p:nvPr/>
          </p:nvSpPr>
          <p:spPr>
            <a:xfrm>
              <a:off x="0" y="0"/>
              <a:ext cx="2360025" cy="3479800"/>
            </a:xfrm>
            <a:custGeom>
              <a:avLst/>
              <a:gdLst/>
              <a:ahLst/>
              <a:cxnLst/>
              <a:rect l="l" t="t" r="r" b="b"/>
              <a:pathLst>
                <a:path w="2360025" h="3479800">
                  <a:moveTo>
                    <a:pt x="0" y="0"/>
                  </a:moveTo>
                  <a:lnTo>
                    <a:pt x="2360025" y="0"/>
                  </a:lnTo>
                  <a:lnTo>
                    <a:pt x="2360025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TextBox 12">
            <a:extLst>
              <a:ext uri="{FF2B5EF4-FFF2-40B4-BE49-F238E27FC236}">
                <a16:creationId xmlns:a16="http://schemas.microsoft.com/office/drawing/2014/main" id="{A0CB4DB1-4F37-23CD-040A-ED303C19FDD4}"/>
              </a:ext>
            </a:extLst>
          </p:cNvPr>
          <p:cNvSpPr txBox="1"/>
          <p:nvPr/>
        </p:nvSpPr>
        <p:spPr>
          <a:xfrm>
            <a:off x="12113878" y="4660300"/>
            <a:ext cx="490056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Forum"/>
              </a:rPr>
              <a:t>팀원 소개</a:t>
            </a:r>
            <a:endParaRPr lang="en-US" altLang="ko-KR" sz="6000" b="1" dirty="0">
              <a:solidFill>
                <a:schemeClr val="bg1"/>
              </a:solidFill>
              <a:latin typeface="Forum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2359D5A-6593-3D73-0CFB-8024E304C30D}"/>
              </a:ext>
            </a:extLst>
          </p:cNvPr>
          <p:cNvSpPr txBox="1"/>
          <p:nvPr/>
        </p:nvSpPr>
        <p:spPr>
          <a:xfrm>
            <a:off x="1898108" y="1451927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ko-KR" altLang="en-US" sz="3200" b="1" dirty="0" err="1">
                <a:solidFill>
                  <a:srgbClr val="727959"/>
                </a:solidFill>
                <a:latin typeface="Forum"/>
              </a:rPr>
              <a:t>이은솔</a:t>
            </a:r>
            <a:endParaRPr lang="en-US" sz="3200" b="1" dirty="0">
              <a:solidFill>
                <a:srgbClr val="727959"/>
              </a:solidFill>
              <a:latin typeface="Forum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BCE2279-085E-F63E-A31A-35B78FC57E78}"/>
              </a:ext>
            </a:extLst>
          </p:cNvPr>
          <p:cNvSpPr txBox="1"/>
          <p:nvPr/>
        </p:nvSpPr>
        <p:spPr>
          <a:xfrm>
            <a:off x="1898108" y="3116783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ko-KR" altLang="en-US" sz="3200" b="1" dirty="0" err="1">
                <a:solidFill>
                  <a:srgbClr val="727959"/>
                </a:solidFill>
                <a:latin typeface="Forum"/>
              </a:rPr>
              <a:t>구자룡</a:t>
            </a:r>
            <a:endParaRPr lang="en-US" sz="3200" b="1" dirty="0">
              <a:solidFill>
                <a:srgbClr val="727959"/>
              </a:solidFill>
              <a:latin typeface="For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9FD07-C465-7954-F517-FC15BD8AAD84}"/>
              </a:ext>
            </a:extLst>
          </p:cNvPr>
          <p:cNvSpPr txBox="1"/>
          <p:nvPr/>
        </p:nvSpPr>
        <p:spPr>
          <a:xfrm>
            <a:off x="1898108" y="4781639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ko-KR" altLang="en-US" sz="3200" b="1" dirty="0">
                <a:solidFill>
                  <a:srgbClr val="727959"/>
                </a:solidFill>
                <a:latin typeface="Forum"/>
              </a:rPr>
              <a:t>박상희</a:t>
            </a:r>
            <a:endParaRPr lang="en-US" sz="3200" b="1" dirty="0">
              <a:solidFill>
                <a:srgbClr val="727959"/>
              </a:solidFill>
              <a:latin typeface="Forum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67406BF-68D9-4FA7-7FEB-864406FE77FA}"/>
              </a:ext>
            </a:extLst>
          </p:cNvPr>
          <p:cNvSpPr txBox="1"/>
          <p:nvPr/>
        </p:nvSpPr>
        <p:spPr>
          <a:xfrm>
            <a:off x="2590800" y="2095500"/>
            <a:ext cx="7703092" cy="3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1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프로젝트 총괄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데이터 분석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, </a:t>
            </a:r>
            <a:r>
              <a:rPr lang="ko-KR" altLang="en-US" sz="2000" dirty="0" err="1">
                <a:solidFill>
                  <a:srgbClr val="000000"/>
                </a:solidFill>
                <a:latin typeface="+mn-ea"/>
              </a:rPr>
              <a:t>프론트엔드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+mn-ea"/>
              </a:rPr>
              <a:t>백엔드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C83481D-A765-024F-D6CE-4F42953213FB}"/>
              </a:ext>
            </a:extLst>
          </p:cNvPr>
          <p:cNvSpPr txBox="1"/>
          <p:nvPr/>
        </p:nvSpPr>
        <p:spPr>
          <a:xfrm>
            <a:off x="1898108" y="6446494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ko-KR" altLang="en-US" sz="3200" b="1" dirty="0">
                <a:solidFill>
                  <a:srgbClr val="727959"/>
                </a:solidFill>
                <a:latin typeface="Forum"/>
              </a:rPr>
              <a:t>박진수</a:t>
            </a:r>
            <a:endParaRPr lang="en-US" sz="3200" b="1" dirty="0">
              <a:solidFill>
                <a:srgbClr val="727959"/>
              </a:solidFill>
              <a:latin typeface="Forum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A434F78-C650-11A7-1F5F-235FD9994B1B}"/>
              </a:ext>
            </a:extLst>
          </p:cNvPr>
          <p:cNvSpPr txBox="1"/>
          <p:nvPr/>
        </p:nvSpPr>
        <p:spPr>
          <a:xfrm>
            <a:off x="1898108" y="8111349"/>
            <a:ext cx="770309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480"/>
              </a:lnSpc>
              <a:buFont typeface="Arial"/>
              <a:buChar char="•"/>
            </a:pPr>
            <a:r>
              <a:rPr lang="ko-KR" altLang="en-US" sz="3200" b="1">
                <a:solidFill>
                  <a:srgbClr val="727959"/>
                </a:solidFill>
                <a:latin typeface="Forum"/>
              </a:rPr>
              <a:t>심유현</a:t>
            </a:r>
            <a:endParaRPr lang="en-US" sz="3200" b="1" dirty="0">
              <a:solidFill>
                <a:srgbClr val="727959"/>
              </a:solidFill>
              <a:latin typeface="For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F78DB-6E04-4F07-DE0A-9D4C8383513B}"/>
              </a:ext>
            </a:extLst>
          </p:cNvPr>
          <p:cNvSpPr txBox="1"/>
          <p:nvPr/>
        </p:nvSpPr>
        <p:spPr>
          <a:xfrm>
            <a:off x="2633831" y="8754918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</a:rPr>
              <a:t>데이터 분석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프론트엔드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백엔드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AABC9E-22C0-0F4E-12BE-2CFF9DC736D4}"/>
              </a:ext>
            </a:extLst>
          </p:cNvPr>
          <p:cNvSpPr txBox="1"/>
          <p:nvPr/>
        </p:nvSpPr>
        <p:spPr>
          <a:xfrm>
            <a:off x="2590800" y="7081584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latin typeface="+mn-ea"/>
              </a:rPr>
              <a:t>데이터 분석</a:t>
            </a:r>
            <a:r>
              <a:rPr lang="en-US" altLang="ko-KR" sz="2000">
                <a:latin typeface="+mn-ea"/>
              </a:rPr>
              <a:t>, </a:t>
            </a:r>
            <a:r>
              <a:rPr lang="ko-KR" altLang="en-US" sz="2000">
                <a:latin typeface="+mn-ea"/>
              </a:rPr>
              <a:t>백엔드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C6A664-94E3-37B4-5483-FF947CC590E1}"/>
              </a:ext>
            </a:extLst>
          </p:cNvPr>
          <p:cNvSpPr txBox="1"/>
          <p:nvPr/>
        </p:nvSpPr>
        <p:spPr>
          <a:xfrm>
            <a:off x="2590800" y="3734915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데이터 수집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데이터 분석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발표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EED87B-10AB-EA46-273D-06AF83B15A61}"/>
              </a:ext>
            </a:extLst>
          </p:cNvPr>
          <p:cNvSpPr txBox="1"/>
          <p:nvPr/>
        </p:nvSpPr>
        <p:spPr>
          <a:xfrm>
            <a:off x="2590800" y="5408250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+mn-ea"/>
              </a:rPr>
              <a:t>데이터 수집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데이터 분석</a:t>
            </a:r>
          </a:p>
        </p:txBody>
      </p:sp>
      <p:sp>
        <p:nvSpPr>
          <p:cNvPr id="30" name="슬라이드 번호 개체 틀 8">
            <a:extLst>
              <a:ext uri="{FF2B5EF4-FFF2-40B4-BE49-F238E27FC236}">
                <a16:creationId xmlns:a16="http://schemas.microsoft.com/office/drawing/2014/main" id="{7D29A55B-2546-5393-3822-F6FA53B5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3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2082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91" name="Rectangle 619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858000" y="3695700"/>
            <a:ext cx="6930876" cy="6850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1777E-62FE-571D-7821-D9A53D79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" t="3023" b="6269"/>
          <a:stretch/>
        </p:blipFill>
        <p:spPr>
          <a:xfrm>
            <a:off x="0" y="1"/>
            <a:ext cx="12551654" cy="10287000"/>
          </a:xfrm>
          <a:prstGeom prst="rect">
            <a:avLst/>
          </a:prstGeom>
        </p:spPr>
      </p:pic>
      <p:pic>
        <p:nvPicPr>
          <p:cNvPr id="2052" name="Picture 4" descr="무료 사진 손 붓는 술 음료 높은 각도">
            <a:extLst>
              <a:ext uri="{FF2B5EF4-FFF2-40B4-BE49-F238E27FC236}">
                <a16:creationId xmlns:a16="http://schemas.microsoft.com/office/drawing/2014/main" id="{5DF8A383-C6B4-85F9-BC72-2867B55EF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" r="2321" b="-2"/>
          <a:stretch/>
        </p:blipFill>
        <p:spPr bwMode="auto">
          <a:xfrm>
            <a:off x="11995051" y="0"/>
            <a:ext cx="6290663" cy="102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45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0" y="0"/>
            <a:ext cx="6312310" cy="10287000"/>
            <a:chOff x="0" y="0"/>
            <a:chExt cx="2360025" cy="347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60025" cy="3479800"/>
            </a:xfrm>
            <a:custGeom>
              <a:avLst/>
              <a:gdLst/>
              <a:ahLst/>
              <a:cxnLst/>
              <a:rect l="l" t="t" r="r" b="b"/>
              <a:pathLst>
                <a:path w="2360025" h="3479800">
                  <a:moveTo>
                    <a:pt x="0" y="0"/>
                  </a:moveTo>
                  <a:lnTo>
                    <a:pt x="2360025" y="0"/>
                  </a:lnTo>
                  <a:lnTo>
                    <a:pt x="236002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18164" y="4671576"/>
            <a:ext cx="4900563" cy="94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ko-KR" altLang="en-US" sz="5600" b="1" dirty="0">
                <a:solidFill>
                  <a:srgbClr val="FFFFFF"/>
                </a:solidFill>
                <a:latin typeface="Forum"/>
              </a:rPr>
              <a:t>주제 선정이유</a:t>
            </a:r>
            <a:endParaRPr lang="en-US" sz="5600" b="1" dirty="0">
              <a:solidFill>
                <a:srgbClr val="FFFFFF"/>
              </a:solidFill>
              <a:latin typeface="Foru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89E1B8-6D37-CA39-91FC-FBCCD928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30" y="596195"/>
            <a:ext cx="7703092" cy="3107544"/>
          </a:xfrm>
          <a:prstGeom prst="rect">
            <a:avLst/>
          </a:prstGeom>
          <a:ln w="38100">
            <a:solidFill>
              <a:srgbClr val="727959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EF5795-9C74-4CB2-AA48-A6E4C050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656" y="3007637"/>
            <a:ext cx="8758181" cy="3784293"/>
          </a:xfrm>
          <a:prstGeom prst="rect">
            <a:avLst/>
          </a:prstGeom>
          <a:ln w="28575">
            <a:solidFill>
              <a:srgbClr val="727959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8891C0-AE68-767D-E024-B5E1BD084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5143500"/>
            <a:ext cx="7399173" cy="4738935"/>
          </a:xfrm>
          <a:prstGeom prst="rect">
            <a:avLst/>
          </a:prstGeom>
          <a:noFill/>
          <a:ln w="28575">
            <a:solidFill>
              <a:srgbClr val="7279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52BCCD-09F4-0749-3075-4981B664C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67"/>
          <a:stretch/>
        </p:blipFill>
        <p:spPr bwMode="auto">
          <a:xfrm>
            <a:off x="6629400" y="160848"/>
            <a:ext cx="11353800" cy="99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4C95B2-045F-4340-63E3-127FB1A8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슬라이드 번호 개체 틀 8">
            <a:extLst>
              <a:ext uri="{FF2B5EF4-FFF2-40B4-BE49-F238E27FC236}">
                <a16:creationId xmlns:a16="http://schemas.microsoft.com/office/drawing/2014/main" id="{57C38D0B-9589-8CBD-CBC9-12F814A71655}"/>
              </a:ext>
            </a:extLst>
          </p:cNvPr>
          <p:cNvSpPr txBox="1">
            <a:spLocks/>
          </p:cNvSpPr>
          <p:nvPr/>
        </p:nvSpPr>
        <p:spPr>
          <a:xfrm>
            <a:off x="15240" y="9814365"/>
            <a:ext cx="594360" cy="3583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500" smtClean="0"/>
              <a:pPr/>
              <a:t>5</a:t>
            </a:fld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월간 요소">
            <a:extLst>
              <a:ext uri="{FF2B5EF4-FFF2-40B4-BE49-F238E27FC236}">
                <a16:creationId xmlns:a16="http://schemas.microsoft.com/office/drawing/2014/main" id="{395194C2-C851-D477-283C-CDEAB68B4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12416"/>
          <a:stretch/>
        </p:blipFill>
        <p:spPr bwMode="auto">
          <a:xfrm>
            <a:off x="1" y="1943099"/>
            <a:ext cx="14019312" cy="834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>
            <a:off x="13998407" y="0"/>
            <a:ext cx="4289593" cy="10287000"/>
            <a:chOff x="0" y="0"/>
            <a:chExt cx="1451047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1047" cy="3479800"/>
            </a:xfrm>
            <a:custGeom>
              <a:avLst/>
              <a:gdLst/>
              <a:ahLst/>
              <a:cxnLst/>
              <a:rect l="l" t="t" r="r" b="b"/>
              <a:pathLst>
                <a:path w="1451047" h="3479800">
                  <a:moveTo>
                    <a:pt x="0" y="0"/>
                  </a:moveTo>
                  <a:lnTo>
                    <a:pt x="1451047" y="0"/>
                  </a:lnTo>
                  <a:lnTo>
                    <a:pt x="145104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ABB194"/>
            </a:solidFill>
          </p:spPr>
        </p:sp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3A1BC96F-F754-FF21-F11D-087FDCBA3E22}"/>
              </a:ext>
            </a:extLst>
          </p:cNvPr>
          <p:cNvSpPr txBox="1"/>
          <p:nvPr/>
        </p:nvSpPr>
        <p:spPr>
          <a:xfrm>
            <a:off x="762000" y="876300"/>
            <a:ext cx="9588117" cy="60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727959"/>
                </a:solidFill>
                <a:latin typeface="+mn-ea"/>
              </a:rPr>
              <a:t>구현 과정</a:t>
            </a:r>
            <a:endParaRPr lang="en-US" altLang="ko-KR" sz="6000" b="1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6" name="슬라이드 번호 개체 틀 8">
            <a:extLst>
              <a:ext uri="{FF2B5EF4-FFF2-40B4-BE49-F238E27FC236}">
                <a16:creationId xmlns:a16="http://schemas.microsoft.com/office/drawing/2014/main" id="{EF945F2E-1A11-CDE5-5C2B-99A6977E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6</a:t>
            </a:fld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7F34A5B-7961-8D22-F536-15954D42ACE7}"/>
              </a:ext>
            </a:extLst>
          </p:cNvPr>
          <p:cNvSpPr txBox="1"/>
          <p:nvPr/>
        </p:nvSpPr>
        <p:spPr>
          <a:xfrm>
            <a:off x="0" y="1274796"/>
            <a:ext cx="18294634" cy="60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727959"/>
                </a:solidFill>
                <a:latin typeface="+mn-ea"/>
              </a:rPr>
              <a:t>구현 과정</a:t>
            </a:r>
            <a:endParaRPr lang="en-US" altLang="ko-KR" sz="6000" b="1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3" name="화살표: U자형 2">
            <a:extLst>
              <a:ext uri="{FF2B5EF4-FFF2-40B4-BE49-F238E27FC236}">
                <a16:creationId xmlns:a16="http://schemas.microsoft.com/office/drawing/2014/main" id="{F9B38869-871D-DDA2-6EE2-7C4B0050326F}"/>
              </a:ext>
            </a:extLst>
          </p:cNvPr>
          <p:cNvSpPr/>
          <p:nvPr/>
        </p:nvSpPr>
        <p:spPr>
          <a:xfrm rot="5400000">
            <a:off x="8723269" y="-1695450"/>
            <a:ext cx="2209800" cy="15278100"/>
          </a:xfrm>
          <a:prstGeom prst="uturnArrow">
            <a:avLst>
              <a:gd name="adj1" fmla="val 3616"/>
              <a:gd name="adj2" fmla="val 7878"/>
              <a:gd name="adj3" fmla="val 11680"/>
              <a:gd name="adj4" fmla="val 43750"/>
              <a:gd name="adj5" fmla="val 100000"/>
            </a:avLst>
          </a:prstGeom>
          <a:solidFill>
            <a:srgbClr val="727959"/>
          </a:solidFill>
          <a:ln>
            <a:solidFill>
              <a:srgbClr val="727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6B44B-1C57-D92A-B6E6-523400369ACC}"/>
              </a:ext>
            </a:extLst>
          </p:cNvPr>
          <p:cNvSpPr txBox="1"/>
          <p:nvPr/>
        </p:nvSpPr>
        <p:spPr>
          <a:xfrm>
            <a:off x="665734" y="3574179"/>
            <a:ext cx="28487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데이터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6A091-9F66-9F77-07D5-7CB261E02FC5}"/>
              </a:ext>
            </a:extLst>
          </p:cNvPr>
          <p:cNvSpPr txBox="1"/>
          <p:nvPr/>
        </p:nvSpPr>
        <p:spPr>
          <a:xfrm>
            <a:off x="4804193" y="3618692"/>
            <a:ext cx="31795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데이터 </a:t>
            </a:r>
            <a:r>
              <a:rPr lang="ko-KR" altLang="en-US" sz="2500" dirty="0" err="1"/>
              <a:t>전처리</a:t>
            </a:r>
            <a:endParaRPr lang="ko-KR" alt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6108E-CD77-B112-885F-CB5AF0BA6282}"/>
              </a:ext>
            </a:extLst>
          </p:cNvPr>
          <p:cNvSpPr txBox="1"/>
          <p:nvPr/>
        </p:nvSpPr>
        <p:spPr>
          <a:xfrm>
            <a:off x="9092223" y="3381819"/>
            <a:ext cx="50602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설문조사 데이터 </a:t>
            </a:r>
            <a:r>
              <a:rPr lang="en-US" altLang="ko-KR" sz="2500" dirty="0"/>
              <a:t>KNN</a:t>
            </a:r>
            <a:r>
              <a:rPr lang="ko-KR" altLang="en-US" sz="2500" dirty="0"/>
              <a:t>사용</a:t>
            </a:r>
            <a:endParaRPr lang="en-US" altLang="ko-KR" sz="2500" dirty="0"/>
          </a:p>
          <a:p>
            <a:pPr algn="ctr"/>
            <a:r>
              <a:rPr lang="en-US" altLang="ko-KR" sz="2500" dirty="0"/>
              <a:t>(</a:t>
            </a:r>
            <a:r>
              <a:rPr lang="ko-KR" altLang="en-US" sz="2500" dirty="0"/>
              <a:t>유사 </a:t>
            </a:r>
            <a:r>
              <a:rPr lang="ko-KR" altLang="en-US" sz="2500" dirty="0" err="1"/>
              <a:t>전통주</a:t>
            </a:r>
            <a:r>
              <a:rPr lang="ko-KR" altLang="en-US" sz="2500" dirty="0"/>
              <a:t> 도출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EFC91-70E7-7E01-AEC5-745EA5C3A970}"/>
              </a:ext>
            </a:extLst>
          </p:cNvPr>
          <p:cNvSpPr txBox="1"/>
          <p:nvPr/>
        </p:nvSpPr>
        <p:spPr>
          <a:xfrm>
            <a:off x="14488415" y="3574179"/>
            <a:ext cx="31795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유사도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67559-D140-830C-3D94-F10D0D7B69DB}"/>
              </a:ext>
            </a:extLst>
          </p:cNvPr>
          <p:cNvSpPr txBox="1"/>
          <p:nvPr/>
        </p:nvSpPr>
        <p:spPr>
          <a:xfrm>
            <a:off x="665734" y="7491206"/>
            <a:ext cx="2848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테스트 및 최종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174F8-02B7-AB7F-E7D1-B179AAF9B058}"/>
              </a:ext>
            </a:extLst>
          </p:cNvPr>
          <p:cNvSpPr txBox="1"/>
          <p:nvPr/>
        </p:nvSpPr>
        <p:spPr>
          <a:xfrm>
            <a:off x="4319291" y="7491206"/>
            <a:ext cx="3179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웹 페이지 구현 및 서버 연결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195EF-036B-661F-5D3B-536828B91A68}"/>
              </a:ext>
            </a:extLst>
          </p:cNvPr>
          <p:cNvSpPr txBox="1"/>
          <p:nvPr/>
        </p:nvSpPr>
        <p:spPr>
          <a:xfrm>
            <a:off x="9467153" y="7491206"/>
            <a:ext cx="2848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아이템 기반 협업 필터링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36C86-FCF1-70A5-9430-F1FD5097D6D1}"/>
              </a:ext>
            </a:extLst>
          </p:cNvPr>
          <p:cNvSpPr txBox="1"/>
          <p:nvPr/>
        </p:nvSpPr>
        <p:spPr>
          <a:xfrm>
            <a:off x="14488415" y="7491206"/>
            <a:ext cx="3179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사용자 기반 협업 필터링 구현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52DFF7-0587-1307-E033-004C8F544D9F}"/>
              </a:ext>
            </a:extLst>
          </p:cNvPr>
          <p:cNvSpPr/>
          <p:nvPr/>
        </p:nvSpPr>
        <p:spPr>
          <a:xfrm>
            <a:off x="1975807" y="4738361"/>
            <a:ext cx="228600" cy="252739"/>
          </a:xfrm>
          <a:prstGeom prst="ellipse">
            <a:avLst/>
          </a:prstGeom>
          <a:solidFill>
            <a:srgbClr val="727959"/>
          </a:solidFill>
          <a:ln>
            <a:solidFill>
              <a:srgbClr val="727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67EECA-30CF-1816-1D18-53927C756C66}"/>
              </a:ext>
            </a:extLst>
          </p:cNvPr>
          <p:cNvSpPr/>
          <p:nvPr/>
        </p:nvSpPr>
        <p:spPr>
          <a:xfrm>
            <a:off x="6279678" y="4738361"/>
            <a:ext cx="228600" cy="252739"/>
          </a:xfrm>
          <a:prstGeom prst="ellipse">
            <a:avLst/>
          </a:prstGeom>
          <a:solidFill>
            <a:srgbClr val="727959"/>
          </a:solidFill>
          <a:ln>
            <a:solidFill>
              <a:srgbClr val="727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0EC43D-3839-6912-D7F8-E5FEA5FA445B}"/>
              </a:ext>
            </a:extLst>
          </p:cNvPr>
          <p:cNvSpPr/>
          <p:nvPr/>
        </p:nvSpPr>
        <p:spPr>
          <a:xfrm>
            <a:off x="11508071" y="4738361"/>
            <a:ext cx="228600" cy="252739"/>
          </a:xfrm>
          <a:prstGeom prst="ellipse">
            <a:avLst/>
          </a:prstGeom>
          <a:solidFill>
            <a:srgbClr val="727959"/>
          </a:solidFill>
          <a:ln>
            <a:solidFill>
              <a:srgbClr val="727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AFFD4E2-211F-0EFA-B1C2-53DE697946D3}"/>
              </a:ext>
            </a:extLst>
          </p:cNvPr>
          <p:cNvSpPr/>
          <p:nvPr/>
        </p:nvSpPr>
        <p:spPr>
          <a:xfrm>
            <a:off x="15963900" y="4738361"/>
            <a:ext cx="228600" cy="252739"/>
          </a:xfrm>
          <a:prstGeom prst="ellipse">
            <a:avLst/>
          </a:prstGeom>
          <a:solidFill>
            <a:srgbClr val="727959"/>
          </a:solidFill>
          <a:ln>
            <a:solidFill>
              <a:srgbClr val="727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3589DA0-8A7D-F458-E1E4-87D66ECBB2A1}"/>
              </a:ext>
            </a:extLst>
          </p:cNvPr>
          <p:cNvSpPr/>
          <p:nvPr/>
        </p:nvSpPr>
        <p:spPr>
          <a:xfrm>
            <a:off x="5794776" y="6743700"/>
            <a:ext cx="228600" cy="252739"/>
          </a:xfrm>
          <a:prstGeom prst="ellipse">
            <a:avLst/>
          </a:prstGeom>
          <a:solidFill>
            <a:srgbClr val="727959"/>
          </a:solidFill>
          <a:ln>
            <a:solidFill>
              <a:srgbClr val="727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E31E595-A21F-B045-BEF9-BFBF5F2F9071}"/>
              </a:ext>
            </a:extLst>
          </p:cNvPr>
          <p:cNvSpPr/>
          <p:nvPr/>
        </p:nvSpPr>
        <p:spPr>
          <a:xfrm>
            <a:off x="10777226" y="6743700"/>
            <a:ext cx="228600" cy="252739"/>
          </a:xfrm>
          <a:prstGeom prst="ellipse">
            <a:avLst/>
          </a:prstGeom>
          <a:solidFill>
            <a:srgbClr val="727959"/>
          </a:solidFill>
          <a:ln>
            <a:solidFill>
              <a:srgbClr val="727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5C4A65-751C-EBC9-E779-2714F7D7E2A5}"/>
              </a:ext>
            </a:extLst>
          </p:cNvPr>
          <p:cNvSpPr/>
          <p:nvPr/>
        </p:nvSpPr>
        <p:spPr>
          <a:xfrm>
            <a:off x="15963900" y="6743700"/>
            <a:ext cx="228600" cy="252739"/>
          </a:xfrm>
          <a:prstGeom prst="ellipse">
            <a:avLst/>
          </a:prstGeom>
          <a:solidFill>
            <a:srgbClr val="727959"/>
          </a:solidFill>
          <a:ln>
            <a:solidFill>
              <a:srgbClr val="727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63AF58D-753D-DED6-1A3C-998FB1C313FA}"/>
              </a:ext>
            </a:extLst>
          </p:cNvPr>
          <p:cNvSpPr/>
          <p:nvPr/>
        </p:nvSpPr>
        <p:spPr>
          <a:xfrm>
            <a:off x="4308876" y="7424087"/>
            <a:ext cx="3200400" cy="996013"/>
          </a:xfrm>
          <a:prstGeom prst="roundRect">
            <a:avLst/>
          </a:prstGeom>
          <a:noFill/>
          <a:ln>
            <a:solidFill>
              <a:srgbClr val="727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E00D28-87C4-B6B0-5D99-07FCC25A3A50}"/>
              </a:ext>
            </a:extLst>
          </p:cNvPr>
          <p:cNvSpPr/>
          <p:nvPr/>
        </p:nvSpPr>
        <p:spPr>
          <a:xfrm>
            <a:off x="489907" y="7424087"/>
            <a:ext cx="3200400" cy="996013"/>
          </a:xfrm>
          <a:prstGeom prst="roundRect">
            <a:avLst/>
          </a:prstGeom>
          <a:noFill/>
          <a:ln>
            <a:solidFill>
              <a:srgbClr val="727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2F09186-0E91-C302-CA11-B66F159B1545}"/>
              </a:ext>
            </a:extLst>
          </p:cNvPr>
          <p:cNvSpPr/>
          <p:nvPr/>
        </p:nvSpPr>
        <p:spPr>
          <a:xfrm>
            <a:off x="9062726" y="7424087"/>
            <a:ext cx="3657600" cy="996013"/>
          </a:xfrm>
          <a:prstGeom prst="roundRect">
            <a:avLst/>
          </a:prstGeom>
          <a:noFill/>
          <a:ln>
            <a:solidFill>
              <a:srgbClr val="727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994B3CA-1D3B-69EA-8906-C15F8EE401BE}"/>
              </a:ext>
            </a:extLst>
          </p:cNvPr>
          <p:cNvSpPr/>
          <p:nvPr/>
        </p:nvSpPr>
        <p:spPr>
          <a:xfrm>
            <a:off x="4793778" y="3359213"/>
            <a:ext cx="3200400" cy="996013"/>
          </a:xfrm>
          <a:prstGeom prst="roundRect">
            <a:avLst/>
          </a:prstGeom>
          <a:noFill/>
          <a:ln>
            <a:solidFill>
              <a:srgbClr val="727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871B5B7-71E4-FA31-09E4-EC9A85867B1A}"/>
              </a:ext>
            </a:extLst>
          </p:cNvPr>
          <p:cNvSpPr/>
          <p:nvPr/>
        </p:nvSpPr>
        <p:spPr>
          <a:xfrm>
            <a:off x="489907" y="3314700"/>
            <a:ext cx="3200400" cy="996013"/>
          </a:xfrm>
          <a:prstGeom prst="roundRect">
            <a:avLst/>
          </a:prstGeom>
          <a:noFill/>
          <a:ln>
            <a:solidFill>
              <a:srgbClr val="727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43FE14D-3A68-D528-CA04-0A7005A2371E}"/>
              </a:ext>
            </a:extLst>
          </p:cNvPr>
          <p:cNvSpPr/>
          <p:nvPr/>
        </p:nvSpPr>
        <p:spPr>
          <a:xfrm>
            <a:off x="9577108" y="3314700"/>
            <a:ext cx="4090526" cy="996013"/>
          </a:xfrm>
          <a:prstGeom prst="roundRect">
            <a:avLst/>
          </a:prstGeom>
          <a:noFill/>
          <a:ln>
            <a:solidFill>
              <a:srgbClr val="727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E70439C-3ABE-1F7D-9437-D778370B0350}"/>
              </a:ext>
            </a:extLst>
          </p:cNvPr>
          <p:cNvSpPr/>
          <p:nvPr/>
        </p:nvSpPr>
        <p:spPr>
          <a:xfrm>
            <a:off x="14478000" y="3314700"/>
            <a:ext cx="3200400" cy="996013"/>
          </a:xfrm>
          <a:prstGeom prst="roundRect">
            <a:avLst/>
          </a:prstGeom>
          <a:noFill/>
          <a:ln>
            <a:solidFill>
              <a:srgbClr val="727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06D0394-043C-8C4C-3C0C-89818BAF8799}"/>
              </a:ext>
            </a:extLst>
          </p:cNvPr>
          <p:cNvSpPr/>
          <p:nvPr/>
        </p:nvSpPr>
        <p:spPr>
          <a:xfrm>
            <a:off x="14249400" y="7424087"/>
            <a:ext cx="3657600" cy="996013"/>
          </a:xfrm>
          <a:prstGeom prst="roundRect">
            <a:avLst/>
          </a:prstGeom>
          <a:noFill/>
          <a:ln>
            <a:solidFill>
              <a:srgbClr val="727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55A68C07-A922-4593-FF83-13A7707D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7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23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B0663F-955E-1CF9-131E-9E8BFAC6FE42}"/>
              </a:ext>
            </a:extLst>
          </p:cNvPr>
          <p:cNvSpPr/>
          <p:nvPr/>
        </p:nvSpPr>
        <p:spPr>
          <a:xfrm>
            <a:off x="6248400" y="4119123"/>
            <a:ext cx="11430000" cy="2447577"/>
          </a:xfrm>
          <a:prstGeom prst="rect">
            <a:avLst/>
          </a:prstGeom>
          <a:solidFill>
            <a:srgbClr val="ABB19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C23C878-F6B2-133B-61E7-1D0995F5C502}"/>
              </a:ext>
            </a:extLst>
          </p:cNvPr>
          <p:cNvSpPr/>
          <p:nvPr/>
        </p:nvSpPr>
        <p:spPr>
          <a:xfrm>
            <a:off x="6248400" y="6741084"/>
            <a:ext cx="11430000" cy="2447577"/>
          </a:xfrm>
          <a:prstGeom prst="rect">
            <a:avLst/>
          </a:prstGeom>
          <a:solidFill>
            <a:srgbClr val="ABB19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D91E89-384E-8B74-E05B-1A48536E12D3}"/>
              </a:ext>
            </a:extLst>
          </p:cNvPr>
          <p:cNvSpPr/>
          <p:nvPr/>
        </p:nvSpPr>
        <p:spPr>
          <a:xfrm>
            <a:off x="6248400" y="1497162"/>
            <a:ext cx="11430000" cy="2447577"/>
          </a:xfrm>
          <a:prstGeom prst="rect">
            <a:avLst/>
          </a:prstGeom>
          <a:solidFill>
            <a:srgbClr val="ABB19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9" name="Object 22">
            <a:extLst>
              <a:ext uri="{FF2B5EF4-FFF2-40B4-BE49-F238E27FC236}">
                <a16:creationId xmlns:a16="http://schemas.microsoft.com/office/drawing/2014/main" id="{56C8F9DC-3164-FD73-7652-FE62DFE0CAFE}"/>
              </a:ext>
            </a:extLst>
          </p:cNvPr>
          <p:cNvSpPr txBox="1"/>
          <p:nvPr/>
        </p:nvSpPr>
        <p:spPr>
          <a:xfrm>
            <a:off x="6524170" y="1918011"/>
            <a:ext cx="466982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dirty="0">
                <a:solidFill>
                  <a:srgbClr val="727959"/>
                </a:solidFill>
                <a:latin typeface="+mn-ea"/>
              </a:rPr>
              <a:t>운영체제(</a:t>
            </a:r>
            <a:r>
              <a:rPr lang="ko-KR" altLang="en-US" sz="2000" b="1" dirty="0" err="1">
                <a:solidFill>
                  <a:srgbClr val="727959"/>
                </a:solidFill>
                <a:latin typeface="+mn-ea"/>
              </a:rPr>
              <a:t>os</a:t>
            </a:r>
            <a:r>
              <a:rPr lang="ko-KR" altLang="en-US" sz="2000" b="1" dirty="0">
                <a:solidFill>
                  <a:srgbClr val="727959"/>
                </a:solidFill>
                <a:latin typeface="+mn-ea"/>
              </a:rPr>
              <a:t>)</a:t>
            </a:r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F32F5A68-1063-2567-554B-3914938009C6}"/>
              </a:ext>
            </a:extLst>
          </p:cNvPr>
          <p:cNvSpPr txBox="1"/>
          <p:nvPr/>
        </p:nvSpPr>
        <p:spPr>
          <a:xfrm>
            <a:off x="6513086" y="2291268"/>
            <a:ext cx="318731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500">
              <a:solidFill>
                <a:srgbClr val="363D62"/>
              </a:solidFill>
              <a:latin typeface="+mn-ea"/>
            </a:endParaRPr>
          </a:p>
        </p:txBody>
      </p:sp>
      <p:sp>
        <p:nvSpPr>
          <p:cNvPr id="21" name="Object 27">
            <a:extLst>
              <a:ext uri="{FF2B5EF4-FFF2-40B4-BE49-F238E27FC236}">
                <a16:creationId xmlns:a16="http://schemas.microsoft.com/office/drawing/2014/main" id="{B820B7E0-CD61-4951-B77E-FDC38B30284E}"/>
              </a:ext>
            </a:extLst>
          </p:cNvPr>
          <p:cNvSpPr txBox="1"/>
          <p:nvPr/>
        </p:nvSpPr>
        <p:spPr>
          <a:xfrm>
            <a:off x="6524170" y="7198393"/>
            <a:ext cx="47735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000" b="1" dirty="0">
                <a:solidFill>
                  <a:srgbClr val="727959"/>
                </a:solidFill>
                <a:latin typeface="+mn-ea"/>
              </a:rPr>
              <a:t>사용 모듈</a:t>
            </a:r>
            <a:endParaRPr lang="ko-KR" altLang="en-US" b="1" dirty="0">
              <a:solidFill>
                <a:srgbClr val="727959"/>
              </a:solidFill>
              <a:latin typeface="+mn-ea"/>
            </a:endParaRPr>
          </a:p>
        </p:txBody>
      </p:sp>
      <p:sp>
        <p:nvSpPr>
          <p:cNvPr id="22" name="Object 28">
            <a:extLst>
              <a:ext uri="{FF2B5EF4-FFF2-40B4-BE49-F238E27FC236}">
                <a16:creationId xmlns:a16="http://schemas.microsoft.com/office/drawing/2014/main" id="{7D05C0CD-9BA1-8660-BF71-C04F23846A2D}"/>
              </a:ext>
            </a:extLst>
          </p:cNvPr>
          <p:cNvSpPr txBox="1"/>
          <p:nvPr/>
        </p:nvSpPr>
        <p:spPr>
          <a:xfrm>
            <a:off x="6552246" y="4605860"/>
            <a:ext cx="477356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000" b="1" dirty="0">
                <a:solidFill>
                  <a:srgbClr val="727959"/>
                </a:solidFill>
                <a:latin typeface="+mn-ea"/>
              </a:rPr>
              <a:t>개발 언어</a:t>
            </a:r>
          </a:p>
          <a:p>
            <a:endParaRPr lang="ko-KR" altLang="en-US" sz="2000" b="1" dirty="0">
              <a:solidFill>
                <a:srgbClr val="727959"/>
              </a:solidFill>
              <a:latin typeface="+mn-ea"/>
            </a:endParaRPr>
          </a:p>
          <a:p>
            <a:endParaRPr lang="ko-KR" altLang="en-US" sz="2000" b="1" dirty="0">
              <a:solidFill>
                <a:srgbClr val="727959"/>
              </a:solidFill>
              <a:latin typeface="+mn-ea"/>
            </a:endParaRPr>
          </a:p>
          <a:p>
            <a:r>
              <a:rPr lang="ko-KR" altLang="en-US" sz="2000" b="1" dirty="0">
                <a:solidFill>
                  <a:srgbClr val="727959"/>
                </a:solidFill>
                <a:latin typeface="+mn-ea"/>
              </a:rPr>
              <a:t>IDE</a:t>
            </a:r>
            <a:endParaRPr lang="ko-KR" sz="2000" b="1" dirty="0">
              <a:solidFill>
                <a:srgbClr val="727959"/>
              </a:solidFill>
              <a:latin typeface="+mn-ea"/>
            </a:endParaRPr>
          </a:p>
        </p:txBody>
      </p:sp>
      <p:grpSp>
        <p:nvGrpSpPr>
          <p:cNvPr id="24" name="그룹 1018">
            <a:extLst>
              <a:ext uri="{FF2B5EF4-FFF2-40B4-BE49-F238E27FC236}">
                <a16:creationId xmlns:a16="http://schemas.microsoft.com/office/drawing/2014/main" id="{5BBA7979-0289-3CD0-F1B0-5287F675ED6A}"/>
              </a:ext>
            </a:extLst>
          </p:cNvPr>
          <p:cNvGrpSpPr/>
          <p:nvPr/>
        </p:nvGrpSpPr>
        <p:grpSpPr>
          <a:xfrm>
            <a:off x="6333259" y="1602726"/>
            <a:ext cx="623665" cy="62049"/>
            <a:chOff x="8571429" y="1616934"/>
            <a:chExt cx="623665" cy="62049"/>
          </a:xfrm>
        </p:grpSpPr>
        <p:pic>
          <p:nvPicPr>
            <p:cNvPr id="25" name="Object 65">
              <a:extLst>
                <a:ext uri="{FF2B5EF4-FFF2-40B4-BE49-F238E27FC236}">
                  <a16:creationId xmlns:a16="http://schemas.microsoft.com/office/drawing/2014/main" id="{7BB18B29-7467-39B9-820D-CA0EB5589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571429" y="1616934"/>
              <a:ext cx="623665" cy="62049"/>
            </a:xfrm>
            <a:prstGeom prst="rect">
              <a:avLst/>
            </a:prstGeom>
          </p:spPr>
        </p:pic>
      </p:grpSp>
      <p:grpSp>
        <p:nvGrpSpPr>
          <p:cNvPr id="27" name="그룹 1019">
            <a:extLst>
              <a:ext uri="{FF2B5EF4-FFF2-40B4-BE49-F238E27FC236}">
                <a16:creationId xmlns:a16="http://schemas.microsoft.com/office/drawing/2014/main" id="{2CCE5EA6-800B-EB5F-CCED-1D78585334F9}"/>
              </a:ext>
            </a:extLst>
          </p:cNvPr>
          <p:cNvGrpSpPr/>
          <p:nvPr/>
        </p:nvGrpSpPr>
        <p:grpSpPr>
          <a:xfrm>
            <a:off x="6328978" y="4217908"/>
            <a:ext cx="623665" cy="62049"/>
            <a:chOff x="8571429" y="4203394"/>
            <a:chExt cx="623665" cy="62049"/>
          </a:xfrm>
        </p:grpSpPr>
        <p:pic>
          <p:nvPicPr>
            <p:cNvPr id="31" name="Object 68">
              <a:extLst>
                <a:ext uri="{FF2B5EF4-FFF2-40B4-BE49-F238E27FC236}">
                  <a16:creationId xmlns:a16="http://schemas.microsoft.com/office/drawing/2014/main" id="{EE61E11F-542F-9010-439C-52961F71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32" name="그룹 1020">
            <a:extLst>
              <a:ext uri="{FF2B5EF4-FFF2-40B4-BE49-F238E27FC236}">
                <a16:creationId xmlns:a16="http://schemas.microsoft.com/office/drawing/2014/main" id="{8870A28A-2796-B663-3B9A-0A8BB14155F9}"/>
              </a:ext>
            </a:extLst>
          </p:cNvPr>
          <p:cNvGrpSpPr/>
          <p:nvPr/>
        </p:nvGrpSpPr>
        <p:grpSpPr>
          <a:xfrm>
            <a:off x="6328978" y="6893713"/>
            <a:ext cx="623665" cy="62049"/>
            <a:chOff x="8571429" y="7132751"/>
            <a:chExt cx="623665" cy="62049"/>
          </a:xfrm>
        </p:grpSpPr>
        <p:pic>
          <p:nvPicPr>
            <p:cNvPr id="34" name="Object 71">
              <a:extLst>
                <a:ext uri="{FF2B5EF4-FFF2-40B4-BE49-F238E27FC236}">
                  <a16:creationId xmlns:a16="http://schemas.microsoft.com/office/drawing/2014/main" id="{BC0D33E1-2E2F-07C5-5954-E29CF92B3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35" name="Object 19">
            <a:extLst>
              <a:ext uri="{FF2B5EF4-FFF2-40B4-BE49-F238E27FC236}">
                <a16:creationId xmlns:a16="http://schemas.microsoft.com/office/drawing/2014/main" id="{8DCF400E-6191-F5AA-CB03-2BA3A87E4AF7}"/>
              </a:ext>
            </a:extLst>
          </p:cNvPr>
          <p:cNvSpPr txBox="1"/>
          <p:nvPr/>
        </p:nvSpPr>
        <p:spPr>
          <a:xfrm>
            <a:off x="798852" y="1475240"/>
            <a:ext cx="4861249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727959"/>
                </a:solidFill>
                <a:latin typeface="+mn-ea"/>
              </a:rPr>
              <a:t>개발 환경</a:t>
            </a:r>
            <a:endParaRPr lang="en-US" altLang="ko-KR" sz="6600" b="1" dirty="0">
              <a:solidFill>
                <a:srgbClr val="727959"/>
              </a:solidFill>
              <a:latin typeface="+mn-ea"/>
            </a:endParaRPr>
          </a:p>
        </p:txBody>
      </p:sp>
      <p:pic>
        <p:nvPicPr>
          <p:cNvPr id="38" name="그림 4">
            <a:extLst>
              <a:ext uri="{FF2B5EF4-FFF2-40B4-BE49-F238E27FC236}">
                <a16:creationId xmlns:a16="http://schemas.microsoft.com/office/drawing/2014/main" id="{72596AFB-6B00-E0F2-75DB-47CD8C4AC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452" y1="45581" x2="44586" y2="49457"/>
                        <a14:foregroundMark x1="47545" y1="47752" x2="47814" y2="52403"/>
                        <a14:foregroundMark x1="57364" y1="39380" x2="57767" y2="43876"/>
                        <a14:foregroundMark x1="62946" y1="42481" x2="63147" y2="46977"/>
                        <a14:foregroundMark x1="71755" y1="45891" x2="71755" y2="49612"/>
                        <a14:foregroundMark x1="80767" y1="43411" x2="81036" y2="46977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0362" y="4340837"/>
            <a:ext cx="3534817" cy="1533259"/>
          </a:xfrm>
          <a:prstGeom prst="rect">
            <a:avLst/>
          </a:prstGeom>
        </p:spPr>
      </p:pic>
      <p:pic>
        <p:nvPicPr>
          <p:cNvPr id="39" name="그림 15">
            <a:extLst>
              <a:ext uri="{FF2B5EF4-FFF2-40B4-BE49-F238E27FC236}">
                <a16:creationId xmlns:a16="http://schemas.microsoft.com/office/drawing/2014/main" id="{A377C301-91C6-E962-3521-913450846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5711" y="5145972"/>
            <a:ext cx="2743200" cy="1371600"/>
          </a:xfrm>
          <a:prstGeom prst="rect">
            <a:avLst/>
          </a:prstGeom>
        </p:spPr>
      </p:pic>
      <p:pic>
        <p:nvPicPr>
          <p:cNvPr id="40" name="그림 16">
            <a:extLst>
              <a:ext uri="{FF2B5EF4-FFF2-40B4-BE49-F238E27FC236}">
                <a16:creationId xmlns:a16="http://schemas.microsoft.com/office/drawing/2014/main" id="{CC482CDA-BB6A-9A82-08D8-AA6DB2C4D6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300" b="60400" l="4500" r="95300">
                        <a14:foregroundMark x1="16200" y1="46800" x2="15900" y2="44100"/>
                        <a14:foregroundMark x1="8100" y1="47200" x2="8100" y2="47200"/>
                        <a14:foregroundMark x1="9000" y1="54000" x2="9400" y2="54700"/>
                        <a14:foregroundMark x1="5300" y1="42800" x2="5200" y2="47700"/>
                        <a14:foregroundMark x1="16800" y1="53100" x2="15800" y2="53900"/>
                        <a14:foregroundMark x1="27800" y1="47400" x2="29300" y2="54000"/>
                        <a14:foregroundMark x1="41300" y1="45800" x2="41300" y2="45800"/>
                        <a14:foregroundMark x1="41200" y1="49200" x2="41200" y2="51900"/>
                        <a14:foregroundMark x1="45300" y1="48800" x2="45300" y2="51300"/>
                        <a14:foregroundMark x1="57600" y1="48400" x2="57800" y2="52100"/>
                        <a14:foregroundMark x1="61800" y1="49800" x2="61700" y2="51900"/>
                        <a14:foregroundMark x1="69800" y1="50500" x2="70500" y2="52800"/>
                        <a14:foregroundMark x1="79900" y1="50100" x2="81400" y2="50900"/>
                        <a14:foregroundMark x1="89600" y1="48700" x2="89700" y2="50300"/>
                        <a14:foregroundMark x1="94900" y1="47000" x2="95300" y2="49000"/>
                        <a14:foregroundMark x1="4500" y1="53800" x2="4500" y2="54800"/>
                      </a14:backgroundRemoval>
                    </a14:imgEffect>
                  </a14:imgLayer>
                </a14:imgProps>
              </a:ext>
            </a:extLst>
          </a:blip>
          <a:srcRect t="34458" b="36616"/>
          <a:stretch/>
        </p:blipFill>
        <p:spPr>
          <a:xfrm>
            <a:off x="10591800" y="2365704"/>
            <a:ext cx="2743200" cy="7934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7C6C4AB-1444-D70F-ECE6-35EE71BC2A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99" b="93671" l="3145" r="97484">
                        <a14:foregroundMark x1="19497" y1="35443" x2="19497" y2="35443"/>
                        <a14:foregroundMark x1="22642" y1="22785" x2="5346" y2="27215"/>
                        <a14:foregroundMark x1="5346" y1="27215" x2="10063" y2="68354"/>
                        <a14:foregroundMark x1="10063" y1="68354" x2="25738" y2="37975"/>
                        <a14:foregroundMark x1="25643" y1="31013" x2="22642" y2="21519"/>
                        <a14:foregroundMark x1="23585" y1="44937" x2="7233" y2="68354"/>
                        <a14:foregroundMark x1="7233" y1="68354" x2="3459" y2="20886"/>
                        <a14:foregroundMark x1="17925" y1="2532" x2="17496" y2="3826"/>
                        <a14:foregroundMark x1="21384" y1="9494" x2="22956" y2="8861"/>
                        <a14:foregroundMark x1="16038" y1="3165" x2="15414" y2="4420"/>
                        <a14:foregroundMark x1="9434" y1="1899" x2="11635" y2="2532"/>
                        <a14:foregroundMark x1="10377" y1="1899" x2="10692" y2="5696"/>
                        <a14:foregroundMark x1="4403" y1="6329" x2="7233" y2="5696"/>
                        <a14:foregroundMark x1="41195" y1="3797" x2="41509" y2="8228"/>
                        <a14:foregroundMark x1="48428" y1="2532" x2="49686" y2="7595"/>
                        <a14:foregroundMark x1="53459" y1="1899" x2="55660" y2="6329"/>
                        <a14:foregroundMark x1="82704" y1="3797" x2="80503" y2="9494"/>
                        <a14:foregroundMark x1="86164" y1="3797" x2="87107" y2="6329"/>
                        <a14:foregroundMark x1="84591" y1="25949" x2="79245" y2="57595"/>
                        <a14:foregroundMark x1="79245" y1="57595" x2="91824" y2="31646"/>
                        <a14:foregroundMark x1="91824" y1="31646" x2="81761" y2="25316"/>
                        <a14:foregroundMark x1="76730" y1="22152" x2="74843" y2="48734"/>
                        <a14:foregroundMark x1="73270" y1="17722" x2="93396" y2="15190"/>
                        <a14:foregroundMark x1="93396" y1="15190" x2="95283" y2="50000"/>
                        <a14:foregroundMark x1="95283" y1="50000" x2="82390" y2="74051"/>
                        <a14:foregroundMark x1="82390" y1="74051" x2="72956" y2="48101"/>
                        <a14:foregroundMark x1="72956" y1="48101" x2="72013" y2="23418"/>
                        <a14:foregroundMark x1="14780" y1="36709" x2="19182" y2="36709"/>
                        <a14:foregroundMark x1="23585" y1="48101" x2="12893" y2="70886"/>
                        <a14:foregroundMark x1="14465" y1="2532" x2="14465" y2="6962"/>
                        <a14:foregroundMark x1="21069" y1="2532" x2="21069" y2="5696"/>
                        <a14:foregroundMark x1="3459" y1="3797" x2="3459" y2="6329"/>
                        <a14:foregroundMark x1="4403" y1="84177" x2="21384" y2="84177"/>
                        <a14:foregroundMark x1="21384" y1="84177" x2="22956" y2="84177"/>
                        <a14:foregroundMark x1="13836" y1="30380" x2="17296" y2="30380"/>
                        <a14:foregroundMark x1="36792" y1="84810" x2="56289" y2="84177"/>
                        <a14:foregroundMark x1="56289" y1="84177" x2="61006" y2="84810"/>
                        <a14:foregroundMark x1="71069" y1="84810" x2="94969" y2="84177"/>
                        <a14:foregroundMark x1="94969" y1="84177" x2="97170" y2="84810"/>
                        <a14:foregroundMark x1="77044" y1="93038" x2="90566" y2="91772"/>
                        <a14:foregroundMark x1="38365" y1="89873" x2="57862" y2="93671"/>
                        <a14:foregroundMark x1="7547" y1="90506" x2="21069" y2="92405"/>
                        <a14:foregroundMark x1="3459" y1="84177" x2="8491" y2="89873"/>
                        <a14:foregroundMark x1="5660" y1="84177" x2="8176" y2="90506"/>
                        <a14:foregroundMark x1="37107" y1="89241" x2="53774" y2="93038"/>
                        <a14:foregroundMark x1="53774" y1="93038" x2="55660" y2="92405"/>
                        <a14:foregroundMark x1="56289" y1="86709" x2="57233" y2="89241"/>
                        <a14:foregroundMark x1="59119" y1="86709" x2="58805" y2="88608"/>
                        <a14:foregroundMark x1="60692" y1="86076" x2="59748" y2="89873"/>
                        <a14:foregroundMark x1="71698" y1="85443" x2="87421" y2="88608"/>
                        <a14:foregroundMark x1="87421" y1="88608" x2="97484" y2="85443"/>
                        <a14:foregroundMark x1="97484" y1="85443" x2="92453" y2="89873"/>
                        <a14:backgroundMark x1="5031" y1="1266" x2="5031" y2="1266"/>
                        <a14:backgroundMark x1="16352" y1="633" x2="16352" y2="633"/>
                        <a14:backgroundMark x1="27358" y1="35443" x2="27358" y2="35443"/>
                        <a14:backgroundMark x1="26415" y1="31013" x2="26415" y2="37975"/>
                        <a14:backgroundMark x1="20081" y1="6962" x2="20126" y2="7595"/>
                      </a14:backgroundRemoval>
                    </a14:imgEffect>
                  </a14:imgLayer>
                </a14:imgProps>
              </a:ext>
            </a:extLst>
          </a:blip>
          <a:srcRect b="20051"/>
          <a:stretch/>
        </p:blipFill>
        <p:spPr>
          <a:xfrm>
            <a:off x="9232917" y="7210682"/>
            <a:ext cx="3797283" cy="1508381"/>
          </a:xfrm>
          <a:prstGeom prst="rect">
            <a:avLst/>
          </a:prstGeom>
        </p:spPr>
      </p:pic>
      <p:pic>
        <p:nvPicPr>
          <p:cNvPr id="1026" name="Picture 2" descr="Learn Flask Tutorial - Google Play 앱">
            <a:extLst>
              <a:ext uri="{FF2B5EF4-FFF2-40B4-BE49-F238E27FC236}">
                <a16:creationId xmlns:a16="http://schemas.microsoft.com/office/drawing/2014/main" id="{68EDD775-B9A0-D632-6E1C-14D303DD6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778" b="92889" l="9778" r="89778">
                        <a14:foregroundMark x1="19111" y1="76444" x2="19111" y2="78667"/>
                        <a14:foregroundMark x1="35556" y1="75556" x2="35556" y2="77333"/>
                        <a14:foregroundMark x1="50222" y1="84889" x2="50222" y2="86222"/>
                        <a14:foregroundMark x1="58667" y1="86222" x2="59111" y2="86667"/>
                        <a14:foregroundMark x1="72000" y1="79111" x2="71111" y2="80889"/>
                        <a14:foregroundMark x1="24444" y1="10222" x2="24889" y2="8444"/>
                        <a14:foregroundMark x1="32444" y1="36000" x2="32889" y2="36889"/>
                        <a14:foregroundMark x1="28889" y1="38222" x2="29333" y2="38222"/>
                        <a14:foregroundMark x1="29333" y1="30667" x2="29333" y2="30667"/>
                        <a14:foregroundMark x1="37778" y1="25778" x2="38222" y2="27111"/>
                        <a14:foregroundMark x1="26222" y1="21778" x2="26222" y2="21778"/>
                        <a14:foregroundMark x1="27556" y1="20889" x2="27556" y2="20889"/>
                        <a14:foregroundMark x1="20444" y1="24000" x2="21333" y2="23556"/>
                        <a14:foregroundMark x1="33778" y1="20000" x2="35111" y2="19556"/>
                        <a14:foregroundMark x1="35111" y1="22222" x2="43556" y2="48444"/>
                        <a14:foregroundMark x1="43556" y1="48444" x2="58667" y2="60444"/>
                        <a14:foregroundMark x1="32000" y1="45333" x2="33333" y2="49333"/>
                        <a14:foregroundMark x1="32444" y1="54222" x2="33778" y2="57778"/>
                        <a14:foregroundMark x1="24000" y1="8000" x2="24000" y2="6222"/>
                        <a14:foregroundMark x1="19111" y1="92444" x2="19111" y2="9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0" y="7210681"/>
            <a:ext cx="1508382" cy="150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CDC634DF-9938-4F45-46A6-1FE8594E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8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4709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EDD5749-C652-37FC-A871-78B4436BAC9A}"/>
              </a:ext>
            </a:extLst>
          </p:cNvPr>
          <p:cNvGrpSpPr/>
          <p:nvPr/>
        </p:nvGrpSpPr>
        <p:grpSpPr>
          <a:xfrm>
            <a:off x="7283039" y="1917603"/>
            <a:ext cx="10499555" cy="6451795"/>
            <a:chOff x="7283039" y="1598118"/>
            <a:chExt cx="10499555" cy="6451795"/>
          </a:xfrm>
        </p:grpSpPr>
        <p:sp>
          <p:nvSpPr>
            <p:cNvPr id="2" name="TextBox 2"/>
            <p:cNvSpPr txBox="1"/>
            <p:nvPr/>
          </p:nvSpPr>
          <p:spPr>
            <a:xfrm>
              <a:off x="8153400" y="2377020"/>
              <a:ext cx="9629194" cy="785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2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300" dirty="0" err="1">
                  <a:solidFill>
                    <a:srgbClr val="000000"/>
                  </a:solidFill>
                  <a:latin typeface="Open Sauce Light"/>
                </a:rPr>
                <a:t>전통주</a:t>
              </a:r>
              <a:r>
                <a:rPr lang="ko-KR" altLang="en-US" sz="2300" dirty="0">
                  <a:solidFill>
                    <a:srgbClr val="000000"/>
                  </a:solidFill>
                  <a:latin typeface="Open Sauce Light"/>
                </a:rPr>
                <a:t> 전체 데이터</a:t>
              </a:r>
              <a:endParaRPr lang="en-US" altLang="ko-KR" sz="2300" dirty="0">
                <a:solidFill>
                  <a:srgbClr val="000000"/>
                </a:solidFill>
                <a:latin typeface="Open Sauce Light"/>
              </a:endParaRPr>
            </a:p>
            <a:p>
              <a:pPr marL="342900" indent="-342900">
                <a:lnSpc>
                  <a:spcPts val="32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300" dirty="0" err="1">
                  <a:solidFill>
                    <a:srgbClr val="000000"/>
                  </a:solidFill>
                  <a:latin typeface="Open Sauce Light"/>
                </a:rPr>
                <a:t>전통주</a:t>
              </a:r>
              <a:r>
                <a:rPr lang="ko-KR" altLang="en-US" sz="2300" dirty="0">
                  <a:solidFill>
                    <a:srgbClr val="000000"/>
                  </a:solidFill>
                  <a:latin typeface="Open Sauce Light"/>
                </a:rPr>
                <a:t> 양조장 데이터</a:t>
              </a:r>
              <a:endParaRPr lang="en-US" altLang="ko-KR" sz="23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7283039" y="1598118"/>
              <a:ext cx="9629194" cy="548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0" lvl="1">
                <a:lnSpc>
                  <a:spcPts val="4480"/>
                </a:lnSpc>
              </a:pPr>
              <a:r>
                <a:rPr lang="ko-KR" altLang="en-US" sz="3500" b="1" dirty="0">
                  <a:solidFill>
                    <a:srgbClr val="727959"/>
                  </a:solidFill>
                  <a:latin typeface="Forum"/>
                </a:rPr>
                <a:t> </a:t>
              </a:r>
              <a:r>
                <a:rPr lang="ko-KR" altLang="en-US" sz="3500" b="1" dirty="0" err="1">
                  <a:solidFill>
                    <a:srgbClr val="727959"/>
                  </a:solidFill>
                  <a:latin typeface="Forum"/>
                </a:rPr>
                <a:t>한국농수산식품유통공사</a:t>
              </a:r>
              <a:endParaRPr lang="en-US" sz="3500" b="1" dirty="0">
                <a:solidFill>
                  <a:srgbClr val="727959"/>
                </a:solidFill>
                <a:latin typeface="Forum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153400" y="4947172"/>
              <a:ext cx="9629194" cy="1186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l">
                <a:lnSpc>
                  <a:spcPts val="32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300" u="none" dirty="0">
                  <a:solidFill>
                    <a:srgbClr val="000000"/>
                  </a:solidFill>
                  <a:latin typeface="Open Sauce Light"/>
                </a:rPr>
                <a:t>각 전통주에 대한 데이터 </a:t>
              </a:r>
              <a:r>
                <a:rPr lang="ko-KR" altLang="en-US" sz="2300" u="none" dirty="0" err="1">
                  <a:solidFill>
                    <a:srgbClr val="000000"/>
                  </a:solidFill>
                  <a:latin typeface="Open Sauce Light"/>
                </a:rPr>
                <a:t>크롤링</a:t>
              </a:r>
              <a:endParaRPr lang="en-US" altLang="ko-KR" sz="2300" u="none" dirty="0">
                <a:solidFill>
                  <a:srgbClr val="000000"/>
                </a:solidFill>
                <a:latin typeface="Open Sauce Light"/>
              </a:endParaRPr>
            </a:p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ko-KR" altLang="en-US" sz="2300" dirty="0">
                  <a:solidFill>
                    <a:srgbClr val="000000"/>
                  </a:solidFill>
                  <a:latin typeface="Open Sauce Light"/>
                </a:rPr>
                <a:t> 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-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맛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(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신맛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단맛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ko-KR" altLang="en-US" sz="2000" dirty="0" err="1">
                  <a:solidFill>
                    <a:srgbClr val="000000"/>
                  </a:solidFill>
                  <a:latin typeface="Open Sauce Light"/>
                </a:rPr>
                <a:t>바디감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탄산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),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주종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가격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도수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보관방법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</a:t>
              </a:r>
            </a:p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  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유통기한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어울리는 안주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 맛 설명</a:t>
              </a:r>
              <a:r>
                <a:rPr lang="en-US" altLang="ko-KR" sz="2000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Open Sauce Light"/>
                </a:rPr>
                <a:t>이미지 </a:t>
              </a:r>
              <a:endParaRPr lang="en-US" altLang="ko-KR" sz="2000" u="none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283039" y="4247109"/>
              <a:ext cx="9629194" cy="548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0" lvl="1">
                <a:lnSpc>
                  <a:spcPts val="4480"/>
                </a:lnSpc>
              </a:pPr>
              <a:r>
                <a:rPr lang="ko-KR" altLang="en-US" sz="3500" b="1" dirty="0">
                  <a:solidFill>
                    <a:srgbClr val="727959"/>
                  </a:solidFill>
                  <a:latin typeface="Forum"/>
                </a:rPr>
                <a:t> </a:t>
              </a:r>
              <a:r>
                <a:rPr lang="ko-KR" altLang="en-US" sz="3500" b="1" dirty="0" err="1">
                  <a:solidFill>
                    <a:srgbClr val="727959"/>
                  </a:solidFill>
                  <a:latin typeface="Forum"/>
                </a:rPr>
                <a:t>술담화</a:t>
              </a:r>
              <a:r>
                <a:rPr lang="ko-KR" altLang="en-US" sz="3500" b="1" dirty="0">
                  <a:solidFill>
                    <a:srgbClr val="727959"/>
                  </a:solidFill>
                  <a:latin typeface="Forum"/>
                </a:rPr>
                <a:t> 사이트</a:t>
              </a:r>
              <a:endParaRPr lang="en-US" sz="3500" b="1" dirty="0">
                <a:solidFill>
                  <a:srgbClr val="727959"/>
                </a:solidFill>
                <a:latin typeface="For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153400" y="7675002"/>
              <a:ext cx="9629194" cy="374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>
                <a:lnSpc>
                  <a:spcPts val="32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300" dirty="0">
                  <a:solidFill>
                    <a:srgbClr val="000000"/>
                  </a:solidFill>
                  <a:latin typeface="Open Sauce Light"/>
                </a:rPr>
                <a:t>구글 폼</a:t>
              </a:r>
              <a:r>
                <a:rPr lang="en-US" altLang="ko-KR" sz="2300" dirty="0">
                  <a:solidFill>
                    <a:srgbClr val="000000"/>
                  </a:solidFill>
                  <a:latin typeface="Open Sauce Light"/>
                </a:rPr>
                <a:t>, </a:t>
              </a:r>
              <a:r>
                <a:rPr lang="ko-KR" altLang="en-US" sz="2300" dirty="0">
                  <a:solidFill>
                    <a:srgbClr val="000000"/>
                  </a:solidFill>
                  <a:latin typeface="Open Sauce Light"/>
                </a:rPr>
                <a:t>대면 설문조사 실행</a:t>
              </a:r>
              <a:endParaRPr lang="en-US" altLang="ko-KR" sz="23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283039" y="6896100"/>
              <a:ext cx="9629194" cy="548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0" lvl="1">
                <a:lnSpc>
                  <a:spcPts val="4480"/>
                </a:lnSpc>
              </a:pPr>
              <a:r>
                <a:rPr lang="ko-KR" altLang="en-US" sz="3500" b="1" dirty="0">
                  <a:solidFill>
                    <a:srgbClr val="727959"/>
                  </a:solidFill>
                  <a:latin typeface="Forum"/>
                </a:rPr>
                <a:t> 설문조사</a:t>
              </a:r>
              <a:endParaRPr lang="en-US" sz="3500" b="1" dirty="0">
                <a:solidFill>
                  <a:srgbClr val="727959"/>
                </a:solidFill>
                <a:latin typeface="Forum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6488881" cy="10287000"/>
            <a:chOff x="0" y="0"/>
            <a:chExt cx="2360025" cy="3479800"/>
          </a:xfrm>
          <a:solidFill>
            <a:srgbClr val="ABB194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60025" cy="3479800"/>
            </a:xfrm>
            <a:custGeom>
              <a:avLst/>
              <a:gdLst/>
              <a:ahLst/>
              <a:cxnLst/>
              <a:rect l="l" t="t" r="r" b="b"/>
              <a:pathLst>
                <a:path w="2360025" h="3479800">
                  <a:moveTo>
                    <a:pt x="0" y="0"/>
                  </a:moveTo>
                  <a:lnTo>
                    <a:pt x="2360025" y="0"/>
                  </a:lnTo>
                  <a:lnTo>
                    <a:pt x="2360025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TextBox 12"/>
          <p:cNvSpPr txBox="1"/>
          <p:nvPr/>
        </p:nvSpPr>
        <p:spPr>
          <a:xfrm>
            <a:off x="794158" y="4681835"/>
            <a:ext cx="490056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+mn-ea"/>
              </a:rPr>
              <a:t>데이터 수집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슬라이드 번호 개체 틀 8">
            <a:extLst>
              <a:ext uri="{FF2B5EF4-FFF2-40B4-BE49-F238E27FC236}">
                <a16:creationId xmlns:a16="http://schemas.microsoft.com/office/drawing/2014/main" id="{FB114358-C608-BB75-DEC8-251BB7FE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" y="9814365"/>
            <a:ext cx="594360" cy="358336"/>
          </a:xfrm>
        </p:spPr>
        <p:txBody>
          <a:bodyPr/>
          <a:lstStyle/>
          <a:p>
            <a:fld id="{B6F15528-21DE-4FAA-801E-634DDDAF4B2B}" type="slidenum">
              <a:rPr lang="en-US" sz="1500" smtClean="0"/>
              <a:pPr/>
              <a:t>9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1017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604</Words>
  <Application>Microsoft Office PowerPoint</Application>
  <PresentationFormat>사용자 지정</PresentationFormat>
  <Paragraphs>142</Paragraphs>
  <Slides>23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HY궁서B</vt:lpstr>
      <vt:lpstr>맑은 고딕</vt:lpstr>
      <vt:lpstr>Consolas</vt:lpstr>
      <vt:lpstr>Open Sauce Light</vt:lpstr>
      <vt:lpstr>굴림체</vt:lpstr>
      <vt:lpstr>Arial</vt:lpstr>
      <vt:lpstr>Forum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Olive and White Light Simple Presentation</dc:title>
  <dc:creator>gjaischool</dc:creator>
  <cp:lastModifiedBy>aischool301</cp:lastModifiedBy>
  <cp:revision>43</cp:revision>
  <dcterms:created xsi:type="dcterms:W3CDTF">2006-08-16T00:00:00Z</dcterms:created>
  <dcterms:modified xsi:type="dcterms:W3CDTF">2023-08-16T02:05:50Z</dcterms:modified>
  <dc:identifier>DAFph50tyVQ</dc:identifier>
</cp:coreProperties>
</file>